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2203" y="520993"/>
            <a:ext cx="9727192" cy="654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11087" y="1927287"/>
            <a:ext cx="1188587" cy="318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31600" cy="6480810"/>
          </a:xfrm>
          <a:custGeom>
            <a:avLst/>
            <a:gdLst/>
            <a:ahLst/>
            <a:cxnLst/>
            <a:rect l="l" t="t" r="r" b="b"/>
            <a:pathLst>
              <a:path w="11531600" h="6480810">
                <a:moveTo>
                  <a:pt x="0" y="0"/>
                </a:moveTo>
                <a:lnTo>
                  <a:pt x="11531599" y="0"/>
                </a:lnTo>
                <a:lnTo>
                  <a:pt x="11531599" y="6480568"/>
                </a:lnTo>
                <a:lnTo>
                  <a:pt x="0" y="6480568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31600" cy="6480810"/>
          </a:xfrm>
          <a:custGeom>
            <a:avLst/>
            <a:gdLst/>
            <a:ahLst/>
            <a:cxnLst/>
            <a:rect l="l" t="t" r="r" b="b"/>
            <a:pathLst>
              <a:path w="11531600" h="6480810">
                <a:moveTo>
                  <a:pt x="0" y="0"/>
                </a:moveTo>
                <a:lnTo>
                  <a:pt x="11531599" y="0"/>
                </a:lnTo>
                <a:lnTo>
                  <a:pt x="11531599" y="6480568"/>
                </a:lnTo>
                <a:lnTo>
                  <a:pt x="0" y="6480568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470361" y="2997664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719815" y="5989319"/>
            <a:ext cx="810895" cy="491490"/>
          </a:xfrm>
          <a:custGeom>
            <a:avLst/>
            <a:gdLst/>
            <a:ahLst/>
            <a:cxnLst/>
            <a:rect l="l" t="t" r="r" b="b"/>
            <a:pathLst>
              <a:path w="810895" h="491489">
                <a:moveTo>
                  <a:pt x="0" y="0"/>
                </a:moveTo>
                <a:lnTo>
                  <a:pt x="810767" y="0"/>
                </a:lnTo>
                <a:lnTo>
                  <a:pt x="810767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921" y="320858"/>
            <a:ext cx="10665757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903" y="1534369"/>
            <a:ext cx="9702165" cy="384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02752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FadelMegahed" TargetMode="External"/><Relationship Id="rId3" Type="http://schemas.openxmlformats.org/officeDocument/2006/relationships/hyperlink" Target="https://github.com/fmegahed/" TargetMode="External"/><Relationship Id="rId4" Type="http://schemas.openxmlformats.org/officeDocument/2006/relationships/hyperlink" Target="mailto:fmegahed@miamioh.edu" TargetMode="External"/><Relationship Id="rId5" Type="http://schemas.openxmlformats.org/officeDocument/2006/relationships/hyperlink" Target="https://calendly.com/fmegahed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methods.net/management/operators.html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methods.net/management/operators.html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yle.tidyverse.org/" TargetMode="External"/><Relationship Id="rId3" Type="http://schemas.openxmlformats.org/officeDocument/2006/relationships/hyperlink" Target="https://stats220.earo.me/01-intro.html#34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hyperlink" Target="https://adv-r.hadley.nz/vectors-chap.html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hyperlink" Target="https://adv-r.hadley.nz/vectors-chap.html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adv-r.hadley.nz/vectors-chap.html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jennybc/lego-rstats#readme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v-r.hadley.nz/vectors-chap.html#scalars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jennybc/lego-rstats#readme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jennybc/lego-rstats#readme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Relationship Id="rId3" Type="http://schemas.openxmlformats.org/officeDocument/2006/relationships/hyperlink" Target="https://github.com/jennybc/lego-rstats/blob/master/lego-rstats_014.jpg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adv-r.hadley.nz/vectors-chap.html#lists" TargetMode="Externa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6" TargetMode="Externa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hyperlink" Target="https://stats220.earo.me/02-import-export.html#10" TargetMode="External"/><Relationship Id="rId4" Type="http://schemas.openxmlformats.org/officeDocument/2006/relationships/hyperlink" Target="https://twitter.com/hadleywickham/status/643381054758363136?lang=en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adv-r.hadley.nz/vectors-chap.html#list-array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v-r.hadley.nz/vectors-chap.html#list-array" TargetMode="Externa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hyperlink" Target="https://github.com/jennybc/lego-rstats/blob/master/lego-rstats_014.jpg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hyperlink" Target="https://adv-r.hadley.nz/vectors-chap.html#list-array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1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2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hyperlink" Target="https://stats220.earo.me/01-intro.html#43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hyperlink" Target="https://stats220.earo.me/01-intro.html#44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5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eakerdeck.com/hadley/you-cant-do-data-science-in-a-gui?slide=14" TargetMode="Externa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hyperlink" Target="https://r4ds.had.co.nz/workflow-basics.html" TargetMode="External"/><Relationship Id="rId4" Type="http://schemas.openxmlformats.org/officeDocument/2006/relationships/hyperlink" Target="https://r4ds.had.co.nz/workflow-scripts.html" TargetMode="External"/><Relationship Id="rId5" Type="http://schemas.openxmlformats.org/officeDocument/2006/relationships/hyperlink" Target="https://r4ds.had.co.nz/workflow-projects.html" TargetMode="External"/><Relationship Id="rId6" Type="http://schemas.openxmlformats.org/officeDocument/2006/relationships/image" Target="../media/image24.jpg"/><Relationship Id="rId7" Type="http://schemas.openxmlformats.org/officeDocument/2006/relationships/hyperlink" Target="https://adv-r.hadley.nz/names-values.html" TargetMode="External"/><Relationship Id="rId8" Type="http://schemas.openxmlformats.org/officeDocument/2006/relationships/hyperlink" Target="https://adv-r.hadley.nz/vectors-chap.html" TargetMode="External"/><Relationship Id="rId9" Type="http://schemas.openxmlformats.org/officeDocument/2006/relationships/hyperlink" Target="https://adv-r.hadley.nz/subsetting.html" TargetMode="External"/><Relationship Id="rId10" Type="http://schemas.openxmlformats.org/officeDocument/2006/relationships/hyperlink" Target="https://miamioh.instructure.com/courses/179812/quizzes/501682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speakerdeck.com/hadley/you-cant-do-data-science-in-a-gui?slide=17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hyperlink" Target="https://stats220.earo.me/01-intro.html#7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31600" cy="6480810"/>
          </a:xfrm>
          <a:custGeom>
            <a:avLst/>
            <a:gdLst/>
            <a:ahLst/>
            <a:cxnLst/>
            <a:rect l="l" t="t" r="r" b="b"/>
            <a:pathLst>
              <a:path w="11531600" h="6480810">
                <a:moveTo>
                  <a:pt x="0" y="0"/>
                </a:moveTo>
                <a:lnTo>
                  <a:pt x="11531599" y="0"/>
                </a:lnTo>
                <a:lnTo>
                  <a:pt x="11531599" y="6480568"/>
                </a:lnTo>
                <a:lnTo>
                  <a:pt x="0" y="6480568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1245292"/>
            <a:ext cx="9410065" cy="5403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FFFFFF"/>
                </a:solidFill>
                <a:latin typeface="Roboto Condensed"/>
                <a:cs typeface="Roboto Condensed"/>
              </a:rPr>
              <a:t>ISA 401/501: Business Intelligence &amp; Data</a:t>
            </a:r>
            <a:r>
              <a:rPr dirty="0" sz="3350" spc="-60">
                <a:solidFill>
                  <a:srgbClr val="FFFFFF"/>
                </a:solidFill>
                <a:latin typeface="Roboto Condensed"/>
                <a:cs typeface="Roboto Condensed"/>
              </a:rPr>
              <a:t> </a:t>
            </a:r>
            <a:r>
              <a:rPr dirty="0" sz="3350" spc="10">
                <a:solidFill>
                  <a:srgbClr val="FFFFFF"/>
                </a:solidFill>
                <a:latin typeface="Roboto Condensed"/>
                <a:cs typeface="Roboto Condensed"/>
              </a:rPr>
              <a:t>Visualization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874288"/>
            <a:ext cx="288417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02: Introduction</a:t>
            </a:r>
            <a:r>
              <a:rPr dirty="0" sz="30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203" y="2894025"/>
            <a:ext cx="4291965" cy="33134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Fadel M. Megahed,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PhD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12700" marR="1331595">
              <a:lnSpc>
                <a:spcPct val="93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Enders Associate</a:t>
            </a:r>
            <a:r>
              <a:rPr dirty="0" sz="18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Professor  Farmer School of Business  Miami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309245" marR="1301115" indent="6985">
              <a:lnSpc>
                <a:spcPct val="103099"/>
              </a:lnSpc>
            </a:pPr>
            <a:r>
              <a:rPr dirty="0" sz="1850" spc="15">
                <a:solidFill>
                  <a:srgbClr val="83D5D3"/>
                </a:solidFill>
                <a:latin typeface="Arial"/>
                <a:cs typeface="Arial"/>
                <a:hlinkClick r:id="rId2"/>
              </a:rPr>
              <a:t>@FadelMegahed </a:t>
            </a:r>
            <a:r>
              <a:rPr dirty="0" sz="1850" spc="15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3"/>
              </a:rPr>
              <a:t>fmegahed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4"/>
              </a:rPr>
              <a:t>fmegahed@miamioh.edu</a:t>
            </a:r>
            <a:endParaRPr sz="1850">
              <a:latin typeface="Arial"/>
              <a:cs typeface="Arial"/>
            </a:endParaRPr>
          </a:p>
          <a:p>
            <a:pPr marL="257175">
              <a:lnSpc>
                <a:spcPct val="100000"/>
              </a:lnSpc>
              <a:spcBef>
                <a:spcPts val="105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Automated Scheduler for </a:t>
            </a:r>
            <a:r>
              <a:rPr dirty="0" sz="1850" spc="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Office</a:t>
            </a:r>
            <a:r>
              <a:rPr dirty="0" sz="1850" spc="-2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Hours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9280" y="1948935"/>
            <a:ext cx="429259" cy="334010"/>
          </a:xfrm>
          <a:custGeom>
            <a:avLst/>
            <a:gdLst/>
            <a:ahLst/>
            <a:cxnLst/>
            <a:rect l="l" t="t" r="r" b="b"/>
            <a:pathLst>
              <a:path w="429260" h="334010">
                <a:moveTo>
                  <a:pt x="249861" y="333558"/>
                </a:moveTo>
                <a:lnTo>
                  <a:pt x="176711" y="333558"/>
                </a:lnTo>
                <a:lnTo>
                  <a:pt x="176711" y="287470"/>
                </a:lnTo>
                <a:lnTo>
                  <a:pt x="119756" y="274886"/>
                </a:lnTo>
                <a:lnTo>
                  <a:pt x="71109" y="252646"/>
                </a:lnTo>
                <a:lnTo>
                  <a:pt x="33269" y="222439"/>
                </a:lnTo>
                <a:lnTo>
                  <a:pt x="8733" y="185957"/>
                </a:lnTo>
                <a:lnTo>
                  <a:pt x="0" y="144889"/>
                </a:lnTo>
                <a:lnTo>
                  <a:pt x="7661" y="106365"/>
                </a:lnTo>
                <a:lnTo>
                  <a:pt x="29313" y="71725"/>
                </a:lnTo>
                <a:lnTo>
                  <a:pt x="62815" y="42430"/>
                </a:lnTo>
                <a:lnTo>
                  <a:pt x="106216" y="19777"/>
                </a:lnTo>
                <a:lnTo>
                  <a:pt x="157436" y="5174"/>
                </a:lnTo>
                <a:lnTo>
                  <a:pt x="214430" y="0"/>
                </a:lnTo>
                <a:lnTo>
                  <a:pt x="271424" y="5174"/>
                </a:lnTo>
                <a:lnTo>
                  <a:pt x="322645" y="19777"/>
                </a:lnTo>
                <a:lnTo>
                  <a:pt x="366045" y="42430"/>
                </a:lnTo>
                <a:lnTo>
                  <a:pt x="382318" y="56660"/>
                </a:lnTo>
                <a:lnTo>
                  <a:pt x="247277" y="56660"/>
                </a:lnTo>
                <a:lnTo>
                  <a:pt x="195775" y="61705"/>
                </a:lnTo>
                <a:lnTo>
                  <a:pt x="151037" y="75756"/>
                </a:lnTo>
                <a:lnTo>
                  <a:pt x="115751" y="97187"/>
                </a:lnTo>
                <a:lnTo>
                  <a:pt x="92608" y="124372"/>
                </a:lnTo>
                <a:lnTo>
                  <a:pt x="84295" y="155685"/>
                </a:lnTo>
                <a:lnTo>
                  <a:pt x="91044" y="183967"/>
                </a:lnTo>
                <a:lnTo>
                  <a:pt x="109992" y="209060"/>
                </a:lnTo>
                <a:lnTo>
                  <a:pt x="139196" y="229783"/>
                </a:lnTo>
                <a:lnTo>
                  <a:pt x="176711" y="244957"/>
                </a:lnTo>
                <a:lnTo>
                  <a:pt x="249787" y="244957"/>
                </a:lnTo>
                <a:lnTo>
                  <a:pt x="249787" y="254636"/>
                </a:lnTo>
                <a:lnTo>
                  <a:pt x="366978" y="254636"/>
                </a:lnTo>
                <a:lnTo>
                  <a:pt x="380367" y="277419"/>
                </a:lnTo>
                <a:lnTo>
                  <a:pt x="301088" y="277419"/>
                </a:lnTo>
                <a:lnTo>
                  <a:pt x="288818" y="280795"/>
                </a:lnTo>
                <a:lnTo>
                  <a:pt x="276166" y="283655"/>
                </a:lnTo>
                <a:lnTo>
                  <a:pt x="263169" y="285984"/>
                </a:lnTo>
                <a:lnTo>
                  <a:pt x="249861" y="287768"/>
                </a:lnTo>
                <a:lnTo>
                  <a:pt x="249861" y="333558"/>
                </a:lnTo>
                <a:close/>
              </a:path>
              <a:path w="429260" h="334010">
                <a:moveTo>
                  <a:pt x="381186" y="234905"/>
                </a:moveTo>
                <a:lnTo>
                  <a:pt x="351799" y="234905"/>
                </a:lnTo>
                <a:lnTo>
                  <a:pt x="373546" y="221051"/>
                </a:lnTo>
                <a:lnTo>
                  <a:pt x="389868" y="203308"/>
                </a:lnTo>
                <a:lnTo>
                  <a:pt x="400128" y="181559"/>
                </a:lnTo>
                <a:lnTo>
                  <a:pt x="403690" y="155685"/>
                </a:lnTo>
                <a:lnTo>
                  <a:pt x="396061" y="118997"/>
                </a:lnTo>
                <a:lnTo>
                  <a:pt x="374547" y="91140"/>
                </a:lnTo>
                <a:lnTo>
                  <a:pt x="341206" y="71725"/>
                </a:lnTo>
                <a:lnTo>
                  <a:pt x="298096" y="60361"/>
                </a:lnTo>
                <a:lnTo>
                  <a:pt x="247277" y="56660"/>
                </a:lnTo>
                <a:lnTo>
                  <a:pt x="382318" y="56660"/>
                </a:lnTo>
                <a:lnTo>
                  <a:pt x="399578" y="71752"/>
                </a:lnTo>
                <a:lnTo>
                  <a:pt x="421199" y="106365"/>
                </a:lnTo>
                <a:lnTo>
                  <a:pt x="428861" y="144889"/>
                </a:lnTo>
                <a:lnTo>
                  <a:pt x="424322" y="174648"/>
                </a:lnTo>
                <a:lnTo>
                  <a:pt x="411320" y="202312"/>
                </a:lnTo>
                <a:lnTo>
                  <a:pt x="390776" y="227269"/>
                </a:lnTo>
                <a:lnTo>
                  <a:pt x="381186" y="234905"/>
                </a:lnTo>
                <a:close/>
              </a:path>
              <a:path w="429260" h="334010">
                <a:moveTo>
                  <a:pt x="249787" y="244957"/>
                </a:moveTo>
                <a:lnTo>
                  <a:pt x="176711" y="244957"/>
                </a:lnTo>
                <a:lnTo>
                  <a:pt x="176711" y="89867"/>
                </a:lnTo>
                <a:lnTo>
                  <a:pt x="323601" y="89867"/>
                </a:lnTo>
                <a:lnTo>
                  <a:pt x="334051" y="91057"/>
                </a:lnTo>
                <a:lnTo>
                  <a:pt x="357039" y="98494"/>
                </a:lnTo>
                <a:lnTo>
                  <a:pt x="380028" y="117979"/>
                </a:lnTo>
                <a:lnTo>
                  <a:pt x="386866" y="142410"/>
                </a:lnTo>
                <a:lnTo>
                  <a:pt x="278577" y="142410"/>
                </a:lnTo>
                <a:lnTo>
                  <a:pt x="250451" y="142804"/>
                </a:lnTo>
                <a:lnTo>
                  <a:pt x="250451" y="184201"/>
                </a:lnTo>
                <a:lnTo>
                  <a:pt x="276024" y="184731"/>
                </a:lnTo>
                <a:lnTo>
                  <a:pt x="382723" y="184731"/>
                </a:lnTo>
                <a:lnTo>
                  <a:pt x="380489" y="193205"/>
                </a:lnTo>
                <a:lnTo>
                  <a:pt x="358516" y="213918"/>
                </a:lnTo>
                <a:lnTo>
                  <a:pt x="336542" y="222584"/>
                </a:lnTo>
                <a:lnTo>
                  <a:pt x="326554" y="224333"/>
                </a:lnTo>
                <a:lnTo>
                  <a:pt x="339545" y="228279"/>
                </a:lnTo>
                <a:lnTo>
                  <a:pt x="347074" y="232150"/>
                </a:lnTo>
                <a:lnTo>
                  <a:pt x="348329" y="232746"/>
                </a:lnTo>
                <a:lnTo>
                  <a:pt x="350027" y="233714"/>
                </a:lnTo>
                <a:lnTo>
                  <a:pt x="351799" y="234905"/>
                </a:lnTo>
                <a:lnTo>
                  <a:pt x="381186" y="234905"/>
                </a:lnTo>
                <a:lnTo>
                  <a:pt x="377073" y="238181"/>
                </a:lnTo>
                <a:lnTo>
                  <a:pt x="249787" y="238181"/>
                </a:lnTo>
                <a:lnTo>
                  <a:pt x="249787" y="244957"/>
                </a:lnTo>
                <a:close/>
              </a:path>
              <a:path w="429260" h="334010">
                <a:moveTo>
                  <a:pt x="382723" y="184731"/>
                </a:moveTo>
                <a:lnTo>
                  <a:pt x="276024" y="184731"/>
                </a:lnTo>
                <a:lnTo>
                  <a:pt x="296585" y="183857"/>
                </a:lnTo>
                <a:lnTo>
                  <a:pt x="310283" y="177888"/>
                </a:lnTo>
                <a:lnTo>
                  <a:pt x="315260" y="163131"/>
                </a:lnTo>
                <a:lnTo>
                  <a:pt x="311134" y="149243"/>
                </a:lnTo>
                <a:lnTo>
                  <a:pt x="298855" y="143446"/>
                </a:lnTo>
                <a:lnTo>
                  <a:pt x="278577" y="142410"/>
                </a:lnTo>
                <a:lnTo>
                  <a:pt x="386866" y="142410"/>
                </a:lnTo>
                <a:lnTo>
                  <a:pt x="390477" y="155313"/>
                </a:lnTo>
                <a:lnTo>
                  <a:pt x="382723" y="184731"/>
                </a:lnTo>
                <a:close/>
              </a:path>
              <a:path w="429260" h="334010">
                <a:moveTo>
                  <a:pt x="366978" y="254636"/>
                </a:moveTo>
                <a:lnTo>
                  <a:pt x="249787" y="254636"/>
                </a:lnTo>
                <a:lnTo>
                  <a:pt x="259433" y="254466"/>
                </a:lnTo>
                <a:lnTo>
                  <a:pt x="268877" y="254059"/>
                </a:lnTo>
                <a:lnTo>
                  <a:pt x="278114" y="253400"/>
                </a:lnTo>
                <a:lnTo>
                  <a:pt x="287137" y="252477"/>
                </a:lnTo>
                <a:lnTo>
                  <a:pt x="283373" y="246892"/>
                </a:lnTo>
                <a:lnTo>
                  <a:pt x="277394" y="238181"/>
                </a:lnTo>
                <a:lnTo>
                  <a:pt x="377073" y="238181"/>
                </a:lnTo>
                <a:lnTo>
                  <a:pt x="363609" y="248903"/>
                </a:lnTo>
                <a:lnTo>
                  <a:pt x="366978" y="254636"/>
                </a:lnTo>
                <a:close/>
              </a:path>
              <a:path w="429260" h="334010">
                <a:moveTo>
                  <a:pt x="413360" y="333558"/>
                </a:moveTo>
                <a:lnTo>
                  <a:pt x="330688" y="333558"/>
                </a:lnTo>
                <a:lnTo>
                  <a:pt x="301088" y="277419"/>
                </a:lnTo>
                <a:lnTo>
                  <a:pt x="380367" y="277419"/>
                </a:lnTo>
                <a:lnTo>
                  <a:pt x="413360" y="333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4558772"/>
            <a:ext cx="238255" cy="193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4826027"/>
            <a:ext cx="228725" cy="225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32" y="5117750"/>
            <a:ext cx="238040" cy="237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5537" y="5403650"/>
            <a:ext cx="167377" cy="238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30524"/>
            <a:ext cx="2949575" cy="5403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latin typeface="Roboto Condensed"/>
                <a:cs typeface="Roboto Condensed"/>
              </a:rPr>
              <a:t>RStudio</a:t>
            </a:r>
            <a:r>
              <a:rPr dirty="0" sz="3350" spc="-55">
                <a:latin typeface="Roboto Condensed"/>
                <a:cs typeface="Roboto Condensed"/>
              </a:rPr>
              <a:t> </a:t>
            </a:r>
            <a:r>
              <a:rPr dirty="0" sz="3350" spc="10">
                <a:latin typeface="Roboto Condensed"/>
                <a:cs typeface="Roboto Condensed"/>
              </a:rPr>
              <a:t>Interface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86988" y="1429536"/>
            <a:ext cx="7757621" cy="4288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903" y="6199425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0" y="0"/>
                </a:moveTo>
                <a:lnTo>
                  <a:pt x="1686853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903" y="6208955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0" y="0"/>
                </a:moveTo>
                <a:lnTo>
                  <a:pt x="1686853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2227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203" y="6269733"/>
            <a:ext cx="171513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credit: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Stuart</a:t>
            </a:r>
            <a:r>
              <a:rPr dirty="0" sz="1250" spc="-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Lee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1540730"/>
            <a:ext cx="29857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40" b="1">
                <a:solidFill>
                  <a:srgbClr val="C2132D"/>
                </a:solidFill>
                <a:latin typeface="Roboto"/>
                <a:cs typeface="Roboto"/>
              </a:rPr>
              <a:t>Tools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&gt;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Global</a:t>
            </a:r>
            <a:r>
              <a:rPr dirty="0" sz="1800" spc="-4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Options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8248" y="2777756"/>
            <a:ext cx="4238625" cy="1312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25"/>
              </a:spcBef>
              <a:tabLst>
                <a:tab pos="173355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Uncheck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Workspace</a:t>
            </a:r>
            <a:r>
              <a:rPr dirty="0" sz="1700" spc="-6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History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which  helps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keep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working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environment  fresh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clean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every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time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switch  between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projects.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203" y="530524"/>
            <a:ext cx="5587365" cy="5403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latin typeface="Roboto Condensed"/>
                <a:cs typeface="Roboto Condensed"/>
              </a:rPr>
              <a:t>Setting up RStudio (do </a:t>
            </a:r>
            <a:r>
              <a:rPr dirty="0" sz="3350" spc="5">
                <a:latin typeface="Roboto Condensed"/>
                <a:cs typeface="Roboto Condensed"/>
              </a:rPr>
              <a:t>this</a:t>
            </a:r>
            <a:r>
              <a:rPr dirty="0" sz="3350" spc="-60">
                <a:latin typeface="Roboto Condensed"/>
                <a:cs typeface="Roboto Condensed"/>
              </a:rPr>
              <a:t> </a:t>
            </a:r>
            <a:r>
              <a:rPr dirty="0" sz="3350" spc="10">
                <a:latin typeface="Roboto Condensed"/>
                <a:cs typeface="Roboto Condensed"/>
              </a:rPr>
              <a:t>once)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52788" y="3207387"/>
            <a:ext cx="267335" cy="199390"/>
          </a:xfrm>
          <a:custGeom>
            <a:avLst/>
            <a:gdLst/>
            <a:ahLst/>
            <a:cxnLst/>
            <a:rect l="l" t="t" r="r" b="b"/>
            <a:pathLst>
              <a:path w="267334" h="199389">
                <a:moveTo>
                  <a:pt x="155469" y="199216"/>
                </a:moveTo>
                <a:lnTo>
                  <a:pt x="109953" y="199216"/>
                </a:lnTo>
                <a:lnTo>
                  <a:pt x="109953" y="171690"/>
                </a:lnTo>
                <a:lnTo>
                  <a:pt x="66402" y="161355"/>
                </a:lnTo>
                <a:lnTo>
                  <a:pt x="31535" y="142403"/>
                </a:lnTo>
                <a:lnTo>
                  <a:pt x="8389" y="116805"/>
                </a:lnTo>
                <a:lnTo>
                  <a:pt x="0" y="86534"/>
                </a:lnTo>
                <a:lnTo>
                  <a:pt x="10487" y="52846"/>
                </a:lnTo>
                <a:lnTo>
                  <a:pt x="39085" y="25341"/>
                </a:lnTo>
                <a:lnTo>
                  <a:pt x="81496" y="6798"/>
                </a:lnTo>
                <a:lnTo>
                  <a:pt x="133423" y="0"/>
                </a:lnTo>
                <a:lnTo>
                  <a:pt x="185350" y="6798"/>
                </a:lnTo>
                <a:lnTo>
                  <a:pt x="227761" y="25341"/>
                </a:lnTo>
                <a:lnTo>
                  <a:pt x="236597" y="33840"/>
                </a:lnTo>
                <a:lnTo>
                  <a:pt x="153861" y="33840"/>
                </a:lnTo>
                <a:lnTo>
                  <a:pt x="114396" y="38484"/>
                </a:lnTo>
                <a:lnTo>
                  <a:pt x="82161" y="51154"/>
                </a:lnTo>
                <a:lnTo>
                  <a:pt x="60423" y="69953"/>
                </a:lnTo>
                <a:lnTo>
                  <a:pt x="52450" y="92982"/>
                </a:lnTo>
                <a:lnTo>
                  <a:pt x="56633" y="109808"/>
                </a:lnTo>
                <a:lnTo>
                  <a:pt x="56759" y="110013"/>
                </a:lnTo>
                <a:lnTo>
                  <a:pt x="68439" y="124860"/>
                </a:lnTo>
                <a:lnTo>
                  <a:pt x="86611" y="137237"/>
                </a:lnTo>
                <a:lnTo>
                  <a:pt x="109953" y="146299"/>
                </a:lnTo>
                <a:lnTo>
                  <a:pt x="155423" y="146299"/>
                </a:lnTo>
                <a:lnTo>
                  <a:pt x="155423" y="152080"/>
                </a:lnTo>
                <a:lnTo>
                  <a:pt x="228342" y="152080"/>
                </a:lnTo>
                <a:lnTo>
                  <a:pt x="236673" y="165687"/>
                </a:lnTo>
                <a:lnTo>
                  <a:pt x="187343" y="165687"/>
                </a:lnTo>
                <a:lnTo>
                  <a:pt x="179709" y="167704"/>
                </a:lnTo>
                <a:lnTo>
                  <a:pt x="171837" y="169411"/>
                </a:lnTo>
                <a:lnTo>
                  <a:pt x="163750" y="170802"/>
                </a:lnTo>
                <a:lnTo>
                  <a:pt x="155469" y="171868"/>
                </a:lnTo>
                <a:lnTo>
                  <a:pt x="155469" y="199216"/>
                </a:lnTo>
                <a:close/>
              </a:path>
              <a:path w="267334" h="199389">
                <a:moveTo>
                  <a:pt x="237182" y="140296"/>
                </a:moveTo>
                <a:lnTo>
                  <a:pt x="218897" y="140296"/>
                </a:lnTo>
                <a:lnTo>
                  <a:pt x="232428" y="132021"/>
                </a:lnTo>
                <a:lnTo>
                  <a:pt x="242584" y="121425"/>
                </a:lnTo>
                <a:lnTo>
                  <a:pt x="248969" y="108435"/>
                </a:lnTo>
                <a:lnTo>
                  <a:pt x="251185" y="92982"/>
                </a:lnTo>
                <a:lnTo>
                  <a:pt x="243851" y="66426"/>
                </a:lnTo>
                <a:lnTo>
                  <a:pt x="223518" y="48019"/>
                </a:lnTo>
                <a:lnTo>
                  <a:pt x="192688" y="37309"/>
                </a:lnTo>
                <a:lnTo>
                  <a:pt x="153861" y="33840"/>
                </a:lnTo>
                <a:lnTo>
                  <a:pt x="236597" y="33840"/>
                </a:lnTo>
                <a:lnTo>
                  <a:pt x="256359" y="52846"/>
                </a:lnTo>
                <a:lnTo>
                  <a:pt x="266846" y="86534"/>
                </a:lnTo>
                <a:lnTo>
                  <a:pt x="264022" y="104308"/>
                </a:lnTo>
                <a:lnTo>
                  <a:pt x="255933" y="120830"/>
                </a:lnTo>
                <a:lnTo>
                  <a:pt x="243149" y="135735"/>
                </a:lnTo>
                <a:lnTo>
                  <a:pt x="237182" y="140296"/>
                </a:lnTo>
                <a:close/>
              </a:path>
              <a:path w="267334" h="199389">
                <a:moveTo>
                  <a:pt x="155423" y="146299"/>
                </a:moveTo>
                <a:lnTo>
                  <a:pt x="109953" y="146299"/>
                </a:lnTo>
                <a:lnTo>
                  <a:pt x="109953" y="53672"/>
                </a:lnTo>
                <a:lnTo>
                  <a:pt x="201352" y="53672"/>
                </a:lnTo>
                <a:lnTo>
                  <a:pt x="207854" y="54383"/>
                </a:lnTo>
                <a:lnTo>
                  <a:pt x="222158" y="58825"/>
                </a:lnTo>
                <a:lnTo>
                  <a:pt x="236462" y="70463"/>
                </a:lnTo>
                <a:lnTo>
                  <a:pt x="240716" y="85054"/>
                </a:lnTo>
                <a:lnTo>
                  <a:pt x="173337" y="85054"/>
                </a:lnTo>
                <a:lnTo>
                  <a:pt x="155836" y="85289"/>
                </a:lnTo>
                <a:lnTo>
                  <a:pt x="155836" y="110013"/>
                </a:lnTo>
                <a:lnTo>
                  <a:pt x="171748" y="110329"/>
                </a:lnTo>
                <a:lnTo>
                  <a:pt x="238138" y="110329"/>
                </a:lnTo>
                <a:lnTo>
                  <a:pt x="236749" y="115390"/>
                </a:lnTo>
                <a:lnTo>
                  <a:pt x="223076" y="127762"/>
                </a:lnTo>
                <a:lnTo>
                  <a:pt x="209404" y="132937"/>
                </a:lnTo>
                <a:lnTo>
                  <a:pt x="203189" y="133982"/>
                </a:lnTo>
                <a:lnTo>
                  <a:pt x="211272" y="136338"/>
                </a:lnTo>
                <a:lnTo>
                  <a:pt x="215957" y="138651"/>
                </a:lnTo>
                <a:lnTo>
                  <a:pt x="216738" y="139006"/>
                </a:lnTo>
                <a:lnTo>
                  <a:pt x="217794" y="139585"/>
                </a:lnTo>
                <a:lnTo>
                  <a:pt x="218897" y="140296"/>
                </a:lnTo>
                <a:lnTo>
                  <a:pt x="237182" y="140296"/>
                </a:lnTo>
                <a:lnTo>
                  <a:pt x="234623" y="142253"/>
                </a:lnTo>
                <a:lnTo>
                  <a:pt x="155423" y="142253"/>
                </a:lnTo>
                <a:lnTo>
                  <a:pt x="155423" y="146299"/>
                </a:lnTo>
                <a:close/>
              </a:path>
              <a:path w="267334" h="199389">
                <a:moveTo>
                  <a:pt x="238138" y="110329"/>
                </a:moveTo>
                <a:lnTo>
                  <a:pt x="171748" y="110329"/>
                </a:lnTo>
                <a:lnTo>
                  <a:pt x="184542" y="109808"/>
                </a:lnTo>
                <a:lnTo>
                  <a:pt x="193065" y="106243"/>
                </a:lnTo>
                <a:lnTo>
                  <a:pt x="196162" y="97429"/>
                </a:lnTo>
                <a:lnTo>
                  <a:pt x="193594" y="89135"/>
                </a:lnTo>
                <a:lnTo>
                  <a:pt x="185954" y="85673"/>
                </a:lnTo>
                <a:lnTo>
                  <a:pt x="173337" y="85054"/>
                </a:lnTo>
                <a:lnTo>
                  <a:pt x="240716" y="85054"/>
                </a:lnTo>
                <a:lnTo>
                  <a:pt x="242963" y="92760"/>
                </a:lnTo>
                <a:lnTo>
                  <a:pt x="238138" y="110329"/>
                </a:lnTo>
                <a:close/>
              </a:path>
              <a:path w="267334" h="199389">
                <a:moveTo>
                  <a:pt x="228342" y="152080"/>
                </a:moveTo>
                <a:lnTo>
                  <a:pt x="155423" y="152080"/>
                </a:lnTo>
                <a:lnTo>
                  <a:pt x="163506" y="152036"/>
                </a:lnTo>
                <a:lnTo>
                  <a:pt x="171268" y="151635"/>
                </a:lnTo>
                <a:lnTo>
                  <a:pt x="178663" y="150790"/>
                </a:lnTo>
                <a:lnTo>
                  <a:pt x="176321" y="147455"/>
                </a:lnTo>
                <a:lnTo>
                  <a:pt x="172600" y="142253"/>
                </a:lnTo>
                <a:lnTo>
                  <a:pt x="234623" y="142253"/>
                </a:lnTo>
                <a:lnTo>
                  <a:pt x="226245" y="148656"/>
                </a:lnTo>
                <a:lnTo>
                  <a:pt x="228342" y="152080"/>
                </a:lnTo>
                <a:close/>
              </a:path>
              <a:path w="267334" h="199389">
                <a:moveTo>
                  <a:pt x="257201" y="199216"/>
                </a:moveTo>
                <a:lnTo>
                  <a:pt x="205761" y="199216"/>
                </a:lnTo>
                <a:lnTo>
                  <a:pt x="187343" y="165687"/>
                </a:lnTo>
                <a:lnTo>
                  <a:pt x="236673" y="165687"/>
                </a:lnTo>
                <a:lnTo>
                  <a:pt x="257201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30524"/>
            <a:ext cx="3041015" cy="5403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latin typeface="Roboto Condensed"/>
                <a:cs typeface="Roboto Condensed"/>
              </a:rPr>
              <a:t>What </a:t>
            </a:r>
            <a:r>
              <a:rPr dirty="0" sz="3350" spc="5">
                <a:latin typeface="Roboto Condensed"/>
                <a:cs typeface="Roboto Condensed"/>
              </a:rPr>
              <a:t>is </a:t>
            </a:r>
            <a:r>
              <a:rPr dirty="0" sz="3350" spc="10">
                <a:latin typeface="Roboto Condensed"/>
                <a:cs typeface="Roboto Condensed"/>
              </a:rPr>
              <a:t>a</a:t>
            </a:r>
            <a:r>
              <a:rPr dirty="0" sz="3350" spc="-65">
                <a:latin typeface="Roboto Condensed"/>
                <a:cs typeface="Roboto Condensed"/>
              </a:rPr>
              <a:t> </a:t>
            </a:r>
            <a:r>
              <a:rPr dirty="0" sz="3350" spc="5">
                <a:latin typeface="Roboto Condensed"/>
                <a:cs typeface="Roboto Condensed"/>
              </a:rPr>
              <a:t>project?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692" y="1426367"/>
            <a:ext cx="10242550" cy="498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Each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university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 is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get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work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organised.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self-contained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a folder that contains all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relevant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example my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ISA</a:t>
            </a:r>
            <a:r>
              <a:rPr dirty="0" sz="1700" spc="1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401/</a:t>
            </a:r>
            <a:endParaRPr sz="170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395"/>
              </a:spcBef>
            </a:pPr>
            <a:r>
              <a:rPr dirty="0" sz="1450" spc="1320">
                <a:solidFill>
                  <a:srgbClr val="585D60"/>
                </a:solidFill>
                <a:latin typeface="Arial"/>
                <a:cs typeface="Arial"/>
              </a:rPr>
              <a:t>📁</a:t>
            </a:r>
            <a:r>
              <a:rPr dirty="0" sz="1450" spc="35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includes:</a:t>
            </a:r>
            <a:endParaRPr sz="1800">
              <a:latin typeface="Roboto"/>
              <a:cs typeface="Roboto"/>
            </a:endParaRPr>
          </a:p>
          <a:p>
            <a:pPr lvl="1" marL="527050" indent="-133985">
              <a:lnSpc>
                <a:spcPct val="100000"/>
              </a:lnSpc>
              <a:spcBef>
                <a:spcPts val="1390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isa401.Rproj</a:t>
            </a:r>
            <a:endParaRPr sz="1700">
              <a:latin typeface="Courier New"/>
              <a:cs typeface="Courier New"/>
            </a:endParaRPr>
          </a:p>
          <a:p>
            <a:pPr lvl="1" marL="527050" indent="-133985">
              <a:lnSpc>
                <a:spcPct val="100000"/>
              </a:lnSpc>
              <a:spcBef>
                <a:spcPts val="1335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lectures/</a:t>
            </a:r>
            <a:endParaRPr sz="1700">
              <a:latin typeface="Courier New"/>
              <a:cs typeface="Courier New"/>
            </a:endParaRPr>
          </a:p>
          <a:p>
            <a:pPr lvl="2" marL="908685" indent="-134620">
              <a:lnSpc>
                <a:spcPct val="100000"/>
              </a:lnSpc>
              <a:spcBef>
                <a:spcPts val="1415"/>
              </a:spcBef>
              <a:buSzPct val="105882"/>
              <a:buFont typeface="Roboto"/>
              <a:buChar char="•"/>
              <a:tabLst>
                <a:tab pos="909319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01_Introduction/</a:t>
            </a:r>
            <a:endParaRPr sz="1700">
              <a:latin typeface="Courier New"/>
              <a:cs typeface="Courier New"/>
            </a:endParaRPr>
          </a:p>
          <a:p>
            <a:pPr lvl="3" marL="1289685" indent="-134620">
              <a:lnSpc>
                <a:spcPct val="100000"/>
              </a:lnSpc>
              <a:spcBef>
                <a:spcPts val="1310"/>
              </a:spcBef>
              <a:buSzPct val="105882"/>
              <a:buFont typeface="Roboto"/>
              <a:buChar char="•"/>
              <a:tabLst>
                <a:tab pos="129032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01-Introduction.Rmd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lvl="2" marL="908685" indent="-134620">
              <a:lnSpc>
                <a:spcPct val="100000"/>
              </a:lnSpc>
              <a:spcBef>
                <a:spcPts val="1390"/>
              </a:spcBef>
              <a:buSzPct val="105882"/>
              <a:buFont typeface="Roboto"/>
              <a:buChar char="•"/>
              <a:tabLst>
                <a:tab pos="909319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02_Introduction_to_R/</a:t>
            </a:r>
            <a:endParaRPr sz="1700">
              <a:latin typeface="Courier New"/>
              <a:cs typeface="Courier New"/>
            </a:endParaRPr>
          </a:p>
          <a:p>
            <a:pPr lvl="3" marL="1289685" indent="-134620">
              <a:lnSpc>
                <a:spcPct val="100000"/>
              </a:lnSpc>
              <a:spcBef>
                <a:spcPts val="1315"/>
              </a:spcBef>
              <a:buSzPct val="105882"/>
              <a:buFont typeface="Roboto"/>
              <a:buChar char="•"/>
              <a:tabLst>
                <a:tab pos="129032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02_introduction_to_r.Rmd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All working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relative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project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root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(i.e.</a:t>
            </a:r>
            <a:r>
              <a:rPr dirty="0" sz="1800" spc="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isa401/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just work on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computer.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Roboto"/>
              <a:cs typeface="Roboto"/>
            </a:endParaRPr>
          </a:p>
          <a:p>
            <a:pPr algn="r" marR="5080">
              <a:lnSpc>
                <a:spcPct val="100000"/>
              </a:lnSpc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12 /</a:t>
            </a:r>
            <a:r>
              <a:rPr dirty="0" sz="1200" spc="-1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0832" y="2776728"/>
            <a:ext cx="3517900" cy="1018540"/>
          </a:xfrm>
          <a:custGeom>
            <a:avLst/>
            <a:gdLst/>
            <a:ahLst/>
            <a:cxnLst/>
            <a:rect l="l" t="t" r="r" b="b"/>
            <a:pathLst>
              <a:path w="3517900" h="1018539">
                <a:moveTo>
                  <a:pt x="0" y="0"/>
                </a:moveTo>
                <a:lnTo>
                  <a:pt x="3517392" y="0"/>
                </a:lnTo>
                <a:lnTo>
                  <a:pt x="3517392" y="1018032"/>
                </a:lnTo>
                <a:lnTo>
                  <a:pt x="0" y="101803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0832" y="2884495"/>
            <a:ext cx="351790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101:</a:t>
            </a:r>
            <a:r>
              <a:rPr dirty="0" sz="4100" spc="-20">
                <a:solidFill>
                  <a:srgbClr val="FFFFFF"/>
                </a:solidFill>
                <a:latin typeface="Roboto Condensed"/>
                <a:cs typeface="Roboto Condensed"/>
              </a:rPr>
              <a:t> </a:t>
            </a:r>
            <a:r>
              <a:rPr dirty="0" sz="4100" spc="-5">
                <a:solidFill>
                  <a:srgbClr val="FFFFFF"/>
                </a:solidFill>
                <a:latin typeface="Roboto Condensed"/>
                <a:cs typeface="Roboto Condensed"/>
              </a:rPr>
              <a:t>Operators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8340" y="2997664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43615" y="5989319"/>
            <a:ext cx="887094" cy="491490"/>
          </a:xfrm>
          <a:custGeom>
            <a:avLst/>
            <a:gdLst/>
            <a:ahLst/>
            <a:cxnLst/>
            <a:rect l="l" t="t" r="r" b="b"/>
            <a:pathLst>
              <a:path w="887095" h="491489">
                <a:moveTo>
                  <a:pt x="0" y="0"/>
                </a:moveTo>
                <a:lnTo>
                  <a:pt x="886967" y="0"/>
                </a:lnTo>
                <a:lnTo>
                  <a:pt x="886967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13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3621493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2085" y="3669145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54681" y="3621493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21392" y="3669145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917" y="3621493"/>
            <a:ext cx="9378315" cy="162560"/>
          </a:xfrm>
          <a:custGeom>
            <a:avLst/>
            <a:gdLst/>
            <a:ahLst/>
            <a:cxnLst/>
            <a:rect l="l" t="t" r="r" b="b"/>
            <a:pathLst>
              <a:path w="9378315" h="162560">
                <a:moveTo>
                  <a:pt x="0" y="0"/>
                </a:moveTo>
                <a:lnTo>
                  <a:pt x="9377763" y="0"/>
                </a:lnTo>
                <a:lnTo>
                  <a:pt x="9377763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917" y="3640554"/>
            <a:ext cx="9082405" cy="124460"/>
          </a:xfrm>
          <a:custGeom>
            <a:avLst/>
            <a:gdLst/>
            <a:ahLst/>
            <a:cxnLst/>
            <a:rect l="l" t="t" r="r" b="b"/>
            <a:pathLst>
              <a:path w="9082405" h="124460">
                <a:moveTo>
                  <a:pt x="0" y="0"/>
                </a:moveTo>
                <a:lnTo>
                  <a:pt x="9082325" y="0"/>
                </a:lnTo>
                <a:lnTo>
                  <a:pt x="9082325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248539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Assignment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185" y="1531199"/>
            <a:ext cx="76307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has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assignment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&lt;-, =, and -&gt;, which can be used as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903" y="2087124"/>
            <a:ext cx="9714865" cy="155384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 marR="317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&lt;-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</a:t>
            </a:r>
            <a:endParaRPr sz="1350">
              <a:latin typeface="Courier New"/>
              <a:cs typeface="Courier New"/>
            </a:endParaRPr>
          </a:p>
          <a:p>
            <a:pPr marL="107950" marR="3175">
              <a:lnSpc>
                <a:spcPct val="100000"/>
              </a:lnSpc>
              <a:spcBef>
                <a:spcPts val="1305"/>
              </a:spcBef>
            </a:pPr>
            <a:r>
              <a:rPr dirty="0" sz="1350" spc="10">
                <a:latin typeface="Courier New"/>
                <a:cs typeface="Courier New"/>
              </a:rPr>
              <a:t>x2 =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</a:t>
            </a:r>
            <a:endParaRPr sz="1350">
              <a:latin typeface="Courier New"/>
              <a:cs typeface="Courier New"/>
            </a:endParaRPr>
          </a:p>
          <a:p>
            <a:pPr marL="107950" marR="3175">
              <a:lnSpc>
                <a:spcPct val="100000"/>
              </a:lnSpc>
              <a:spcBef>
                <a:spcPts val="1310"/>
              </a:spcBef>
            </a:pP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 </a:t>
            </a:r>
            <a:r>
              <a:rPr dirty="0" sz="1350" spc="10">
                <a:latin typeface="Courier New"/>
                <a:cs typeface="Courier New"/>
              </a:rPr>
              <a:t>-&gt;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x3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ct val="100000"/>
              </a:lnSpc>
              <a:spcBef>
                <a:spcPts val="1380"/>
              </a:spcBef>
            </a:pPr>
            <a:r>
              <a:rPr dirty="0" sz="1350" spc="10">
                <a:latin typeface="Courier New"/>
                <a:cs typeface="Courier New"/>
              </a:rPr>
              <a:t>print(paste0(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"The values of x1, x2, and x3 are 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x1,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", 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x2,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", and 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x3,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15">
                <a:solidFill>
                  <a:srgbClr val="005400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respectively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903" y="4012234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"The values of x1, x2, and x3 are 5, 5, and 5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respectively"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203" y="4657121"/>
            <a:ext cx="5702300" cy="128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assignment consists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parts: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left-hand side: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variable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x1</a:t>
            </a:r>
            <a:r>
              <a:rPr dirty="0" sz="1700" spc="-59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x2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95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assignment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operator: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&lt;-</a:t>
            </a:r>
            <a:r>
              <a:rPr dirty="0" sz="1700" spc="-5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alternatively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=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and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9692" y="6077127"/>
            <a:ext cx="32334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right-hand side: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values</a:t>
            </a:r>
            <a:r>
              <a:rPr dirty="0" sz="1800" spc="-8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 spc="-5">
                <a:solidFill>
                  <a:srgbClr val="C2132D"/>
                </a:solidFill>
                <a:latin typeface="Courier New"/>
                <a:cs typeface="Courier New"/>
              </a:rPr>
              <a:t>5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903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09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09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09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09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09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09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14903" y="2087124"/>
          <a:ext cx="9702165" cy="2354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"/>
                <a:gridCol w="417195"/>
                <a:gridCol w="8915400"/>
              </a:tblGrid>
              <a:tr h="40980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latin typeface="Courier New"/>
                          <a:cs typeface="Courier New"/>
                        </a:rPr>
                        <a:t>x1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33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</a:tr>
              <a:tr h="228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33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latin typeface="Courier New"/>
                          <a:cs typeface="Courier New"/>
                        </a:rPr>
                        <a:t>x3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28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33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181737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>
                <a:latin typeface="Roboto Condensed"/>
                <a:cs typeface="Roboto Condensed"/>
              </a:rPr>
              <a:t>Retrieval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531199"/>
            <a:ext cx="5794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We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retrieve/call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object using its name as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follows: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57225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>
                <a:latin typeface="Roboto Condensed"/>
                <a:cs typeface="Roboto Condensed"/>
              </a:rPr>
              <a:t>Retrieval: Three </a:t>
            </a:r>
            <a:r>
              <a:rPr dirty="0" sz="4100" spc="15">
                <a:latin typeface="Roboto Condensed"/>
                <a:cs typeface="Roboto Condensed"/>
              </a:rPr>
              <a:t>Common</a:t>
            </a:r>
            <a:r>
              <a:rPr dirty="0" sz="4100" spc="-5">
                <a:latin typeface="Roboto Condensed"/>
                <a:cs typeface="Roboto Condensed"/>
              </a:rPr>
              <a:t> </a:t>
            </a:r>
            <a:r>
              <a:rPr dirty="0" sz="4100">
                <a:latin typeface="Roboto Condensed"/>
                <a:cs typeface="Roboto Condensed"/>
              </a:rPr>
              <a:t>Errors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531199"/>
            <a:ext cx="5151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723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 issue: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names in	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</a:t>
            </a:r>
            <a:r>
              <a:rPr dirty="0" sz="1800" spc="-4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sensitive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2087124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x1 instead of X1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2725650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 in eval(expr, envir, enclos): object 'X1'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1629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14903" y="3926461"/>
          <a:ext cx="9702165" cy="1057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"/>
                <a:gridCol w="939165"/>
                <a:gridCol w="4068445"/>
                <a:gridCol w="417829"/>
                <a:gridCol w="3909695"/>
              </a:tblGrid>
              <a:tr h="40980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latin typeface="Courier New"/>
                          <a:cs typeface="Courier New"/>
                        </a:rPr>
                        <a:t>y3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60985">
                        <a:lnSpc>
                          <a:spcPct val="100000"/>
                        </a:lnSpc>
                        <a:spcBef>
                          <a:spcPts val="675"/>
                        </a:spcBef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should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be x3 instead of y3 (see last</a:t>
                      </a:r>
                      <a:r>
                        <a:rPr dirty="0" sz="1350" spc="-4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slide)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330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eval(expr, envir, enclos): object</a:t>
                      </a:r>
                      <a:r>
                        <a:rPr dirty="0" sz="1350" spc="-4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'y3'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found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57225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>
                <a:latin typeface="Roboto Condensed"/>
                <a:cs typeface="Roboto Condensed"/>
              </a:rPr>
              <a:t>Retrieval: Three </a:t>
            </a:r>
            <a:r>
              <a:rPr dirty="0" sz="4100" spc="15">
                <a:latin typeface="Roboto Condensed"/>
                <a:cs typeface="Roboto Condensed"/>
              </a:rPr>
              <a:t>Common</a:t>
            </a:r>
            <a:r>
              <a:rPr dirty="0" sz="4100" spc="-5">
                <a:latin typeface="Roboto Condensed"/>
                <a:cs typeface="Roboto Condensed"/>
              </a:rPr>
              <a:t> </a:t>
            </a:r>
            <a:r>
              <a:rPr dirty="0" sz="4100">
                <a:latin typeface="Roboto Condensed"/>
                <a:cs typeface="Roboto Condensed"/>
              </a:rPr>
              <a:t>Errors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531199"/>
            <a:ext cx="5151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723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 issue: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names in	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</a:t>
            </a:r>
            <a:r>
              <a:rPr dirty="0" sz="1800" spc="-4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sensitive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2087124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x1 instead of X1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2725650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 in eval(expr, envir, enclos): object 'X1'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203" y="3370537"/>
            <a:ext cx="35401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Typo: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spelling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error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some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sort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1629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5765799"/>
            <a:ext cx="9702165" cy="610235"/>
          </a:xfrm>
          <a:custGeom>
            <a:avLst/>
            <a:gdLst/>
            <a:ahLst/>
            <a:cxnLst/>
            <a:rect l="l" t="t" r="r" b="b"/>
            <a:pathLst>
              <a:path w="9702165" h="610235">
                <a:moveTo>
                  <a:pt x="0" y="0"/>
                </a:moveTo>
                <a:lnTo>
                  <a:pt x="9701791" y="0"/>
                </a:lnTo>
                <a:lnTo>
                  <a:pt x="9701791" y="609935"/>
                </a:lnTo>
                <a:lnTo>
                  <a:pt x="0" y="60993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57225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>
                <a:latin typeface="Roboto Condensed"/>
                <a:cs typeface="Roboto Condensed"/>
              </a:rPr>
              <a:t>Retrieval: Three </a:t>
            </a:r>
            <a:r>
              <a:rPr dirty="0" sz="4100" spc="15">
                <a:latin typeface="Roboto Condensed"/>
                <a:cs typeface="Roboto Condensed"/>
              </a:rPr>
              <a:t>Common</a:t>
            </a:r>
            <a:r>
              <a:rPr dirty="0" sz="4100" spc="-5">
                <a:latin typeface="Roboto Condensed"/>
                <a:cs typeface="Roboto Condensed"/>
              </a:rPr>
              <a:t> </a:t>
            </a:r>
            <a:r>
              <a:rPr dirty="0" sz="4100">
                <a:latin typeface="Roboto Condensed"/>
                <a:cs typeface="Roboto Condensed"/>
              </a:rPr>
              <a:t>Errors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531199"/>
            <a:ext cx="5151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7230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 issue: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names in	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case</a:t>
            </a:r>
            <a:r>
              <a:rPr dirty="0" sz="1800" spc="-4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sensitive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2087124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x1 instead of X1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2725650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 in eval(expr, envir, enclos): object 'X1'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203" y="3370537"/>
            <a:ext cx="35401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Typo: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spelling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error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some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sort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03" y="3926461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y3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x3 instead of y3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03" y="4564988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 in eval(expr, envir, enclos): object 'y3'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203" y="5209875"/>
            <a:ext cx="8827770" cy="106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Object not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saved: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e.g.,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clicked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Enter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instead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Ctrl + Enter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when running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Roboto"/>
              <a:cs typeface="Roboto"/>
            </a:endParaRPr>
          </a:p>
          <a:p>
            <a:pPr marL="120650" marR="2127885">
              <a:lnSpc>
                <a:spcPts val="1580"/>
              </a:lnSpc>
              <a:spcBef>
                <a:spcPts val="5"/>
              </a:spcBef>
            </a:pPr>
            <a:r>
              <a:rPr dirty="0" sz="1350" spc="10">
                <a:latin typeface="Courier New"/>
                <a:cs typeface="Courier New"/>
              </a:rPr>
              <a:t>rm(x2)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removing x2 from the global environment to mimic</a:t>
            </a:r>
            <a:r>
              <a:rPr dirty="0" sz="1350" spc="-3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error  </a:t>
            </a:r>
            <a:r>
              <a:rPr dirty="0" sz="1350" spc="10">
                <a:latin typeface="Courier New"/>
                <a:cs typeface="Courier New"/>
              </a:rPr>
              <a:t>x2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x2 is not in the global environment (see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environment)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21629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265" y="5065326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 h="0">
                <a:moveTo>
                  <a:pt x="0" y="0"/>
                </a:moveTo>
                <a:lnTo>
                  <a:pt x="4117066" y="0"/>
                </a:lnTo>
              </a:path>
            </a:pathLst>
          </a:custGeom>
          <a:ln w="953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26326" y="2001351"/>
          <a:ext cx="4079240" cy="2659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0285"/>
                <a:gridCol w="3068954"/>
              </a:tblGrid>
              <a:tr h="36691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 spc="-10" b="1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Operator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28575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 b="1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Description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405035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+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addition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L w="28575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</a:tcPr>
                </a:tc>
              </a:tr>
              <a:tr h="362149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-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subtraction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  <a:tr h="400270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*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multiplication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62149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/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division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  <a:tr h="400270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^ or</a:t>
                      </a:r>
                      <a:r>
                        <a:rPr dirty="0" sz="1800" spc="-2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**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exponentiation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62149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 %%</a:t>
                      </a:r>
                      <a:r>
                        <a:rPr dirty="0" sz="1800" spc="-3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modulus (x mod y) 5%%2 is</a:t>
                      </a:r>
                      <a:r>
                        <a:rPr dirty="0" sz="1800" spc="-9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1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433514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20">
                <a:latin typeface="Roboto Condensed"/>
                <a:cs typeface="Roboto Condensed"/>
              </a:rPr>
              <a:t>Arthimetic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-5">
                <a:latin typeface="Roboto Condensed"/>
                <a:cs typeface="Roboto Condensed"/>
              </a:rPr>
              <a:t>Operators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203" y="1531199"/>
            <a:ext cx="5423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While we will not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specifically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talk about doing math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4693" y="1531199"/>
            <a:ext cx="40043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the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below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good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know.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1277" y="4695242"/>
            <a:ext cx="7899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 %/%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1014" y="4695242"/>
            <a:ext cx="27254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integer division 5%/%2 is</a:t>
            </a:r>
            <a:r>
              <a:rPr dirty="0" sz="1800" spc="-9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6205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09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09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09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09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09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09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99425"/>
            <a:ext cx="4269740" cy="0"/>
          </a:xfrm>
          <a:custGeom>
            <a:avLst/>
            <a:gdLst/>
            <a:ahLst/>
            <a:cxnLst/>
            <a:rect l="l" t="t" r="r" b="b"/>
            <a:pathLst>
              <a:path w="4269740" h="0">
                <a:moveTo>
                  <a:pt x="0" y="0"/>
                </a:moveTo>
                <a:lnTo>
                  <a:pt x="42695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208955"/>
            <a:ext cx="4269740" cy="0"/>
          </a:xfrm>
          <a:custGeom>
            <a:avLst/>
            <a:gdLst/>
            <a:ahLst/>
            <a:cxnLst/>
            <a:rect l="l" t="t" r="r" b="b"/>
            <a:pathLst>
              <a:path w="4269740" h="0">
                <a:moveTo>
                  <a:pt x="0" y="0"/>
                </a:moveTo>
                <a:lnTo>
                  <a:pt x="42695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74924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2203" y="6269733"/>
            <a:ext cx="429895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above table is scraped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Quick-R: Operators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67575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Quick </a:t>
            </a:r>
            <a:r>
              <a:rPr dirty="0" sz="4100" spc="5">
                <a:latin typeface="Roboto Condensed"/>
                <a:cs typeface="Roboto Condensed"/>
              </a:rPr>
              <a:t>Refresher </a:t>
            </a:r>
            <a:r>
              <a:rPr dirty="0" sz="4100">
                <a:latin typeface="Roboto Condensed"/>
                <a:cs typeface="Roboto Condensed"/>
              </a:rPr>
              <a:t>from </a:t>
            </a:r>
            <a:r>
              <a:rPr dirty="0" sz="4100" spc="10">
                <a:latin typeface="Roboto Condensed"/>
                <a:cs typeface="Roboto Condensed"/>
              </a:rPr>
              <a:t>Last</a:t>
            </a:r>
            <a:r>
              <a:rPr dirty="0" sz="4100" spc="-4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Class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372908"/>
            <a:ext cx="5484495" cy="1327785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2000" spc="-27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course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objectives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&amp;</a:t>
            </a:r>
            <a:r>
              <a:rPr dirty="0" sz="1800" spc="-1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000" spc="-27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Define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 visualization &amp; describe its main</a:t>
            </a:r>
            <a:r>
              <a:rPr dirty="0" sz="1800" spc="-1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goals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900" spc="-140">
                <a:solidFill>
                  <a:srgbClr val="585D60"/>
                </a:solidFill>
                <a:latin typeface="Segoe UI Emoji"/>
                <a:cs typeface="Segoe UI Emoji"/>
              </a:rPr>
              <a:t>❌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the BI methodology and major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concepts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5052" y="1977526"/>
            <a:ext cx="3622040" cy="0"/>
          </a:xfrm>
          <a:custGeom>
            <a:avLst/>
            <a:gdLst/>
            <a:ahLst/>
            <a:cxnLst/>
            <a:rect l="l" t="t" r="r" b="b"/>
            <a:pathLst>
              <a:path w="3622040" h="0">
                <a:moveTo>
                  <a:pt x="0" y="0"/>
                </a:moveTo>
                <a:lnTo>
                  <a:pt x="3621493" y="0"/>
                </a:lnTo>
              </a:path>
            </a:pathLst>
          </a:custGeom>
          <a:ln w="953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5052" y="6208955"/>
            <a:ext cx="3622040" cy="0"/>
          </a:xfrm>
          <a:custGeom>
            <a:avLst/>
            <a:gdLst/>
            <a:ahLst/>
            <a:cxnLst/>
            <a:rect l="l" t="t" r="r" b="b"/>
            <a:pathLst>
              <a:path w="3622040" h="0">
                <a:moveTo>
                  <a:pt x="0" y="0"/>
                </a:moveTo>
                <a:lnTo>
                  <a:pt x="3621493" y="0"/>
                </a:lnTo>
              </a:path>
            </a:pathLst>
          </a:custGeom>
          <a:ln w="9530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74113" y="2368266"/>
            <a:ext cx="1096010" cy="0"/>
          </a:xfrm>
          <a:custGeom>
            <a:avLst/>
            <a:gdLst/>
            <a:ahLst/>
            <a:cxnLst/>
            <a:rect l="l" t="t" r="r" b="b"/>
            <a:pathLst>
              <a:path w="1096010" h="0">
                <a:moveTo>
                  <a:pt x="0" y="0"/>
                </a:moveTo>
                <a:lnTo>
                  <a:pt x="1095978" y="0"/>
                </a:lnTo>
              </a:path>
            </a:pathLst>
          </a:custGeom>
          <a:ln w="953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9152" y="2368266"/>
            <a:ext cx="2468880" cy="0"/>
          </a:xfrm>
          <a:custGeom>
            <a:avLst/>
            <a:gdLst/>
            <a:ahLst/>
            <a:cxnLst/>
            <a:rect l="l" t="t" r="r" b="b"/>
            <a:pathLst>
              <a:path w="2468879" h="0">
                <a:moveTo>
                  <a:pt x="0" y="0"/>
                </a:moveTo>
                <a:lnTo>
                  <a:pt x="2468334" y="0"/>
                </a:lnTo>
              </a:path>
            </a:pathLst>
          </a:custGeom>
          <a:ln w="953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367919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Logical</a:t>
            </a:r>
            <a:r>
              <a:rPr dirty="0" sz="4100" spc="-60">
                <a:latin typeface="Roboto Condensed"/>
                <a:cs typeface="Roboto Condensed"/>
              </a:rPr>
              <a:t> </a:t>
            </a:r>
            <a:r>
              <a:rPr dirty="0" sz="4100" spc="-5">
                <a:latin typeface="Roboto Condensed"/>
                <a:cs typeface="Roboto Condensed"/>
              </a:rPr>
              <a:t>Operators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203" y="1531199"/>
            <a:ext cx="68122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TRUE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FALSE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4113" y="2001351"/>
            <a:ext cx="109601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 spc="-10" b="1">
                <a:solidFill>
                  <a:srgbClr val="585D60"/>
                </a:solidFill>
                <a:latin typeface="Roboto"/>
                <a:cs typeface="Roboto"/>
              </a:rPr>
              <a:t>Operator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152" y="2001351"/>
            <a:ext cx="246888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 b="1">
                <a:solidFill>
                  <a:srgbClr val="585D60"/>
                </a:solidFill>
                <a:latin typeface="Roboto"/>
                <a:cs typeface="Roboto"/>
              </a:rPr>
              <a:t>Description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9064" y="2407982"/>
            <a:ext cx="142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&lt;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4103" y="2407982"/>
            <a:ext cx="9461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less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4113" y="2773301"/>
            <a:ext cx="109601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&lt;=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9152" y="2773301"/>
            <a:ext cx="246888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less than or equal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9064" y="3170402"/>
            <a:ext cx="1454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&gt;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24103" y="3170402"/>
            <a:ext cx="12560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greater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4113" y="3535721"/>
            <a:ext cx="109601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&gt;=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89152" y="3535721"/>
            <a:ext cx="246888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greater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than or equal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9064" y="3932822"/>
            <a:ext cx="2768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==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24103" y="3932822"/>
            <a:ext cx="16160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exactly equal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74113" y="4298141"/>
            <a:ext cx="109601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!=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89152" y="4298141"/>
            <a:ext cx="246888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not equal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to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09064" y="4695242"/>
            <a:ext cx="1981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!x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4103" y="4695242"/>
            <a:ext cx="5638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Not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74113" y="5060561"/>
            <a:ext cx="109601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 |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9152" y="5060561"/>
            <a:ext cx="2468880" cy="362585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 OR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09064" y="5457661"/>
            <a:ext cx="5029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 &amp;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24103" y="5457661"/>
            <a:ext cx="8229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x AND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y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74113" y="5822981"/>
            <a:ext cx="1096010" cy="37211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isTRUE(x)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89152" y="5822981"/>
            <a:ext cx="2468880" cy="37211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285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22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test if X is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TRUE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14903" y="6199425"/>
            <a:ext cx="4612640" cy="0"/>
          </a:xfrm>
          <a:custGeom>
            <a:avLst/>
            <a:gdLst/>
            <a:ahLst/>
            <a:cxnLst/>
            <a:rect l="l" t="t" r="r" b="b"/>
            <a:pathLst>
              <a:path w="4612640" h="0">
                <a:moveTo>
                  <a:pt x="0" y="0"/>
                </a:moveTo>
                <a:lnTo>
                  <a:pt x="4612639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4903" y="6208955"/>
            <a:ext cx="4612640" cy="0"/>
          </a:xfrm>
          <a:custGeom>
            <a:avLst/>
            <a:gdLst/>
            <a:ahLst/>
            <a:cxnLst/>
            <a:rect l="l" t="t" r="r" b="b"/>
            <a:pathLst>
              <a:path w="4612640" h="0">
                <a:moveTo>
                  <a:pt x="0" y="0"/>
                </a:moveTo>
                <a:lnTo>
                  <a:pt x="4612639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1801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02203" y="6269733"/>
            <a:ext cx="463804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above table is also scraped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Quick-R:</a:t>
            </a:r>
            <a:r>
              <a:rPr dirty="0" sz="12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Operators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168" y="2517648"/>
            <a:ext cx="8808720" cy="1027430"/>
          </a:xfrm>
          <a:custGeom>
            <a:avLst/>
            <a:gdLst/>
            <a:ahLst/>
            <a:cxnLst/>
            <a:rect l="l" t="t" r="r" b="b"/>
            <a:pathLst>
              <a:path w="8808720" h="1027429">
                <a:moveTo>
                  <a:pt x="0" y="0"/>
                </a:moveTo>
                <a:lnTo>
                  <a:pt x="8808720" y="0"/>
                </a:lnTo>
                <a:lnTo>
                  <a:pt x="8808720" y="1027176"/>
                </a:lnTo>
                <a:lnTo>
                  <a:pt x="0" y="1027176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72128" y="3026664"/>
            <a:ext cx="3392804" cy="935990"/>
          </a:xfrm>
          <a:custGeom>
            <a:avLst/>
            <a:gdLst/>
            <a:ahLst/>
            <a:cxnLst/>
            <a:rect l="l" t="t" r="r" b="b"/>
            <a:pathLst>
              <a:path w="3392804" h="935989">
                <a:moveTo>
                  <a:pt x="0" y="0"/>
                </a:moveTo>
                <a:lnTo>
                  <a:pt x="3392424" y="0"/>
                </a:lnTo>
                <a:lnTo>
                  <a:pt x="3392424" y="935736"/>
                </a:lnTo>
                <a:lnTo>
                  <a:pt x="0" y="935736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25168" y="2627178"/>
            <a:ext cx="8808720" cy="1178560"/>
          </a:xfrm>
          <a:prstGeom prst="rect"/>
        </p:spPr>
        <p:txBody>
          <a:bodyPr wrap="square" lIns="0" tIns="116839" rIns="0" bIns="0" rtlCol="0" vert="horz">
            <a:spAutoFit/>
          </a:bodyPr>
          <a:lstStyle/>
          <a:p>
            <a:pPr marL="2585085" marR="233679" indent="-2359025">
              <a:lnSpc>
                <a:spcPts val="4130"/>
              </a:lnSpc>
              <a:spcBef>
                <a:spcPts val="919"/>
              </a:spcBef>
            </a:pP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101: Syntax, Data </a:t>
            </a:r>
            <a:r>
              <a:rPr dirty="0" sz="4100" spc="-15">
                <a:solidFill>
                  <a:srgbClr val="FFFFFF"/>
                </a:solidFill>
                <a:latin typeface="Roboto Condensed"/>
                <a:cs typeface="Roboto Condensed"/>
              </a:rPr>
              <a:t>Types, </a:t>
            </a: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Data</a:t>
            </a:r>
            <a:r>
              <a:rPr dirty="0" sz="4100" spc="-30">
                <a:solidFill>
                  <a:srgbClr val="FFFFFF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FFFFFF"/>
                </a:solidFill>
                <a:latin typeface="Roboto Condensed"/>
                <a:cs typeface="Roboto Condensed"/>
              </a:rPr>
              <a:t>Structures  </a:t>
            </a: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and</a:t>
            </a:r>
            <a:r>
              <a:rPr dirty="0" sz="4100">
                <a:solidFill>
                  <a:srgbClr val="FFFFFF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FFFFFF"/>
                </a:solidFill>
                <a:latin typeface="Roboto Condensed"/>
                <a:cs typeface="Roboto Condensed"/>
              </a:rPr>
              <a:t>Functions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8932" y="2740348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43615" y="5989319"/>
            <a:ext cx="887094" cy="491490"/>
          </a:xfrm>
          <a:custGeom>
            <a:avLst/>
            <a:gdLst/>
            <a:ahLst/>
            <a:cxnLst/>
            <a:rect l="l" t="t" r="r" b="b"/>
            <a:pathLst>
              <a:path w="887095" h="491489">
                <a:moveTo>
                  <a:pt x="0" y="0"/>
                </a:moveTo>
                <a:lnTo>
                  <a:pt x="886967" y="0"/>
                </a:lnTo>
                <a:lnTo>
                  <a:pt x="886967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19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939" y="1534369"/>
            <a:ext cx="0" cy="1439545"/>
          </a:xfrm>
          <a:custGeom>
            <a:avLst/>
            <a:gdLst/>
            <a:ahLst/>
            <a:cxnLst/>
            <a:rect l="l" t="t" r="r" b="b"/>
            <a:pathLst>
              <a:path w="0" h="1439545">
                <a:moveTo>
                  <a:pt x="0" y="0"/>
                </a:moveTo>
                <a:lnTo>
                  <a:pt x="0" y="1439067"/>
                </a:lnTo>
              </a:path>
            </a:pathLst>
          </a:custGeom>
          <a:ln w="47651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203" y="4104813"/>
            <a:ext cx="169989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275">
                <a:solidFill>
                  <a:srgbClr val="585D60"/>
                </a:solidFill>
                <a:latin typeface="Segoe UI Emoji"/>
                <a:cs typeface="Segoe UI Emoji"/>
              </a:rPr>
              <a:t>✅</a:t>
            </a:r>
            <a:r>
              <a:rPr dirty="0" sz="2000" spc="-175">
                <a:solidFill>
                  <a:srgbClr val="585D60"/>
                </a:solidFill>
                <a:latin typeface="Segoe UI Emoji"/>
                <a:cs typeface="Segoe UI Emoji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snake_case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8248" y="3971359"/>
            <a:ext cx="2839720" cy="90233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1900" spc="-140">
                <a:solidFill>
                  <a:srgbClr val="585D60"/>
                </a:solidFill>
                <a:latin typeface="Segoe UI Emoji"/>
                <a:cs typeface="Segoe UI Emoji"/>
              </a:rPr>
              <a:t>❌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camelCase</a:t>
            </a:r>
            <a:r>
              <a:rPr dirty="0" sz="1700" spc="-56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(Javascript)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900" spc="-140">
                <a:solidFill>
                  <a:srgbClr val="585D60"/>
                </a:solidFill>
                <a:latin typeface="Segoe UI Emoji"/>
                <a:cs typeface="Segoe UI Emoji"/>
              </a:rPr>
              <a:t>❌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PascalCase</a:t>
            </a:r>
            <a:r>
              <a:rPr dirty="0" sz="1700" spc="-53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(Python)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260794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Coding</a:t>
            </a:r>
            <a:r>
              <a:rPr dirty="0" sz="4100" spc="-70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Style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3764" y="1534369"/>
            <a:ext cx="8891905" cy="143954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7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Good coding style is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like </a:t>
            </a:r>
            <a:r>
              <a:rPr dirty="0" sz="2700" spc="-5">
                <a:solidFill>
                  <a:srgbClr val="585D60"/>
                </a:solidFill>
                <a:latin typeface="Roboto"/>
                <a:cs typeface="Roboto"/>
              </a:rPr>
              <a:t>correct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punctuation: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can</a:t>
            </a:r>
            <a:endParaRPr sz="270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09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manage without it,</a:t>
            </a:r>
            <a:r>
              <a:rPr dirty="0" sz="270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700" spc="-5">
                <a:solidFill>
                  <a:srgbClr val="585D60"/>
                </a:solidFill>
                <a:latin typeface="Roboto"/>
                <a:cs typeface="Roboto"/>
              </a:rPr>
              <a:t>butitsuremakesthingseasiertoread.</a:t>
            </a:r>
            <a:endParaRPr sz="270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90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The </a:t>
            </a:r>
            <a:r>
              <a:rPr dirty="0" sz="270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tidyverse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style</a:t>
            </a:r>
            <a:r>
              <a:rPr dirty="0" sz="270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guide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481" y="3265704"/>
            <a:ext cx="144780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style</a:t>
            </a:r>
            <a:r>
              <a:rPr dirty="0" sz="26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guide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903" y="3337997"/>
            <a:ext cx="381635" cy="290830"/>
          </a:xfrm>
          <a:custGeom>
            <a:avLst/>
            <a:gdLst/>
            <a:ahLst/>
            <a:cxnLst/>
            <a:rect l="l" t="t" r="r" b="b"/>
            <a:pathLst>
              <a:path w="381634" h="290829">
                <a:moveTo>
                  <a:pt x="222099" y="290615"/>
                </a:moveTo>
                <a:lnTo>
                  <a:pt x="157076" y="290615"/>
                </a:lnTo>
                <a:lnTo>
                  <a:pt x="157076" y="250460"/>
                </a:lnTo>
                <a:lnTo>
                  <a:pt x="106450" y="239496"/>
                </a:lnTo>
                <a:lnTo>
                  <a:pt x="63208" y="220119"/>
                </a:lnTo>
                <a:lnTo>
                  <a:pt x="29572" y="193801"/>
                </a:lnTo>
                <a:lnTo>
                  <a:pt x="7763" y="162016"/>
                </a:lnTo>
                <a:lnTo>
                  <a:pt x="0" y="126235"/>
                </a:lnTo>
                <a:lnTo>
                  <a:pt x="9719" y="86329"/>
                </a:lnTo>
                <a:lnTo>
                  <a:pt x="36783" y="51675"/>
                </a:lnTo>
                <a:lnTo>
                  <a:pt x="78047" y="24351"/>
                </a:lnTo>
                <a:lnTo>
                  <a:pt x="130368" y="6434"/>
                </a:lnTo>
                <a:lnTo>
                  <a:pt x="190604" y="0"/>
                </a:lnTo>
                <a:lnTo>
                  <a:pt x="250841" y="6434"/>
                </a:lnTo>
                <a:lnTo>
                  <a:pt x="303162" y="24351"/>
                </a:lnTo>
                <a:lnTo>
                  <a:pt x="340938" y="49365"/>
                </a:lnTo>
                <a:lnTo>
                  <a:pt x="219802" y="49365"/>
                </a:lnTo>
                <a:lnTo>
                  <a:pt x="163423" y="56141"/>
                </a:lnTo>
                <a:lnTo>
                  <a:pt x="117372" y="74624"/>
                </a:lnTo>
                <a:lnTo>
                  <a:pt x="86318" y="102046"/>
                </a:lnTo>
                <a:lnTo>
                  <a:pt x="74929" y="135642"/>
                </a:lnTo>
                <a:lnTo>
                  <a:pt x="80928" y="160283"/>
                </a:lnTo>
                <a:lnTo>
                  <a:pt x="97771" y="182145"/>
                </a:lnTo>
                <a:lnTo>
                  <a:pt x="123730" y="200200"/>
                </a:lnTo>
                <a:lnTo>
                  <a:pt x="157076" y="213420"/>
                </a:lnTo>
                <a:lnTo>
                  <a:pt x="222033" y="213420"/>
                </a:lnTo>
                <a:lnTo>
                  <a:pt x="222033" y="221853"/>
                </a:lnTo>
                <a:lnTo>
                  <a:pt x="326203" y="221853"/>
                </a:lnTo>
                <a:lnTo>
                  <a:pt x="338104" y="241703"/>
                </a:lnTo>
                <a:lnTo>
                  <a:pt x="267634" y="241703"/>
                </a:lnTo>
                <a:lnTo>
                  <a:pt x="256727" y="244644"/>
                </a:lnTo>
                <a:lnTo>
                  <a:pt x="245481" y="247136"/>
                </a:lnTo>
                <a:lnTo>
                  <a:pt x="233928" y="249165"/>
                </a:lnTo>
                <a:lnTo>
                  <a:pt x="222099" y="250720"/>
                </a:lnTo>
                <a:lnTo>
                  <a:pt x="222099" y="290615"/>
                </a:lnTo>
                <a:close/>
              </a:path>
              <a:path w="381634" h="290829">
                <a:moveTo>
                  <a:pt x="338832" y="204663"/>
                </a:moveTo>
                <a:lnTo>
                  <a:pt x="312710" y="204663"/>
                </a:lnTo>
                <a:lnTo>
                  <a:pt x="332041" y="192592"/>
                </a:lnTo>
                <a:lnTo>
                  <a:pt x="346549" y="177134"/>
                </a:lnTo>
                <a:lnTo>
                  <a:pt x="355670" y="158185"/>
                </a:lnTo>
                <a:lnTo>
                  <a:pt x="358835" y="135642"/>
                </a:lnTo>
                <a:lnTo>
                  <a:pt x="348359" y="96901"/>
                </a:lnTo>
                <a:lnTo>
                  <a:pt x="319312" y="70050"/>
                </a:lnTo>
                <a:lnTo>
                  <a:pt x="275268" y="54426"/>
                </a:lnTo>
                <a:lnTo>
                  <a:pt x="219802" y="49365"/>
                </a:lnTo>
                <a:lnTo>
                  <a:pt x="340938" y="49365"/>
                </a:lnTo>
                <a:lnTo>
                  <a:pt x="344426" y="51675"/>
                </a:lnTo>
                <a:lnTo>
                  <a:pt x="371490" y="86329"/>
                </a:lnTo>
                <a:lnTo>
                  <a:pt x="381209" y="126235"/>
                </a:lnTo>
                <a:lnTo>
                  <a:pt x="377175" y="152163"/>
                </a:lnTo>
                <a:lnTo>
                  <a:pt x="365618" y="176266"/>
                </a:lnTo>
                <a:lnTo>
                  <a:pt x="347356" y="198009"/>
                </a:lnTo>
                <a:lnTo>
                  <a:pt x="338832" y="204663"/>
                </a:lnTo>
                <a:close/>
              </a:path>
              <a:path w="381634" h="290829">
                <a:moveTo>
                  <a:pt x="222033" y="213420"/>
                </a:moveTo>
                <a:lnTo>
                  <a:pt x="157076" y="213420"/>
                </a:lnTo>
                <a:lnTo>
                  <a:pt x="157076" y="78297"/>
                </a:lnTo>
                <a:lnTo>
                  <a:pt x="287646" y="78297"/>
                </a:lnTo>
                <a:lnTo>
                  <a:pt x="296934" y="79334"/>
                </a:lnTo>
                <a:lnTo>
                  <a:pt x="317368" y="85814"/>
                </a:lnTo>
                <a:lnTo>
                  <a:pt x="337803" y="102790"/>
                </a:lnTo>
                <a:lnTo>
                  <a:pt x="343881" y="124075"/>
                </a:lnTo>
                <a:lnTo>
                  <a:pt x="247624" y="124075"/>
                </a:lnTo>
                <a:lnTo>
                  <a:pt x="222623" y="124419"/>
                </a:lnTo>
                <a:lnTo>
                  <a:pt x="222623" y="160487"/>
                </a:lnTo>
                <a:lnTo>
                  <a:pt x="245354" y="160948"/>
                </a:lnTo>
                <a:lnTo>
                  <a:pt x="340198" y="160948"/>
                </a:lnTo>
                <a:lnTo>
                  <a:pt x="338213" y="168331"/>
                </a:lnTo>
                <a:lnTo>
                  <a:pt x="318680" y="186378"/>
                </a:lnTo>
                <a:lnTo>
                  <a:pt x="299148" y="193928"/>
                </a:lnTo>
                <a:lnTo>
                  <a:pt x="290270" y="195451"/>
                </a:lnTo>
                <a:lnTo>
                  <a:pt x="301818" y="198889"/>
                </a:lnTo>
                <a:lnTo>
                  <a:pt x="308511" y="202262"/>
                </a:lnTo>
                <a:lnTo>
                  <a:pt x="309626" y="202781"/>
                </a:lnTo>
                <a:lnTo>
                  <a:pt x="311135" y="203625"/>
                </a:lnTo>
                <a:lnTo>
                  <a:pt x="312710" y="204663"/>
                </a:lnTo>
                <a:lnTo>
                  <a:pt x="338832" y="204663"/>
                </a:lnTo>
                <a:lnTo>
                  <a:pt x="335176" y="207517"/>
                </a:lnTo>
                <a:lnTo>
                  <a:pt x="222033" y="207517"/>
                </a:lnTo>
                <a:lnTo>
                  <a:pt x="222033" y="213420"/>
                </a:lnTo>
                <a:close/>
              </a:path>
              <a:path w="381634" h="290829">
                <a:moveTo>
                  <a:pt x="340198" y="160948"/>
                </a:moveTo>
                <a:lnTo>
                  <a:pt x="245354" y="160948"/>
                </a:lnTo>
                <a:lnTo>
                  <a:pt x="263631" y="160186"/>
                </a:lnTo>
                <a:lnTo>
                  <a:pt x="275807" y="154986"/>
                </a:lnTo>
                <a:lnTo>
                  <a:pt x="280231" y="142128"/>
                </a:lnTo>
                <a:lnTo>
                  <a:pt x="276563" y="130029"/>
                </a:lnTo>
                <a:lnTo>
                  <a:pt x="265649" y="124979"/>
                </a:lnTo>
                <a:lnTo>
                  <a:pt x="247624" y="124075"/>
                </a:lnTo>
                <a:lnTo>
                  <a:pt x="343881" y="124075"/>
                </a:lnTo>
                <a:lnTo>
                  <a:pt x="347091" y="135317"/>
                </a:lnTo>
                <a:lnTo>
                  <a:pt x="340198" y="160948"/>
                </a:lnTo>
                <a:close/>
              </a:path>
              <a:path w="381634" h="290829">
                <a:moveTo>
                  <a:pt x="326203" y="221853"/>
                </a:moveTo>
                <a:lnTo>
                  <a:pt x="222033" y="221853"/>
                </a:lnTo>
                <a:lnTo>
                  <a:pt x="230607" y="221705"/>
                </a:lnTo>
                <a:lnTo>
                  <a:pt x="239002" y="221350"/>
                </a:lnTo>
                <a:lnTo>
                  <a:pt x="247213" y="220777"/>
                </a:lnTo>
                <a:lnTo>
                  <a:pt x="255233" y="219972"/>
                </a:lnTo>
                <a:lnTo>
                  <a:pt x="251887" y="215107"/>
                </a:lnTo>
                <a:lnTo>
                  <a:pt x="246572" y="207517"/>
                </a:lnTo>
                <a:lnTo>
                  <a:pt x="335176" y="207517"/>
                </a:lnTo>
                <a:lnTo>
                  <a:pt x="323208" y="216858"/>
                </a:lnTo>
                <a:lnTo>
                  <a:pt x="326203" y="221853"/>
                </a:lnTo>
                <a:close/>
              </a:path>
              <a:path w="381634" h="290829">
                <a:moveTo>
                  <a:pt x="367431" y="290615"/>
                </a:moveTo>
                <a:lnTo>
                  <a:pt x="293944" y="290615"/>
                </a:lnTo>
                <a:lnTo>
                  <a:pt x="267634" y="241703"/>
                </a:lnTo>
                <a:lnTo>
                  <a:pt x="338104" y="241703"/>
                </a:lnTo>
                <a:lnTo>
                  <a:pt x="367431" y="29061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2087124"/>
            <a:ext cx="9702165" cy="781685"/>
          </a:xfrm>
          <a:custGeom>
            <a:avLst/>
            <a:gdLst/>
            <a:ahLst/>
            <a:cxnLst/>
            <a:rect l="l" t="t" r="r" b="b"/>
            <a:pathLst>
              <a:path w="9702165" h="781685">
                <a:moveTo>
                  <a:pt x="0" y="0"/>
                </a:moveTo>
                <a:lnTo>
                  <a:pt x="9701791" y="0"/>
                </a:lnTo>
                <a:lnTo>
                  <a:pt x="9701791" y="781480"/>
                </a:lnTo>
                <a:lnTo>
                  <a:pt x="0" y="78148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54" y="520993"/>
            <a:ext cx="76511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is </a:t>
            </a:r>
            <a:r>
              <a:rPr dirty="0" sz="4100" spc="10">
                <a:latin typeface="Roboto Condensed"/>
                <a:cs typeface="Roboto Condensed"/>
              </a:rPr>
              <a:t>a </a:t>
            </a:r>
            <a:r>
              <a:rPr dirty="0" sz="4100" spc="-15">
                <a:latin typeface="Roboto Condensed"/>
                <a:cs typeface="Roboto Condensed"/>
              </a:rPr>
              <a:t>Vector </a:t>
            </a:r>
            <a:r>
              <a:rPr dirty="0" sz="4100" spc="10">
                <a:latin typeface="Roboto Condensed"/>
                <a:cs typeface="Roboto Condensed"/>
              </a:rPr>
              <a:t>Language: Sample</a:t>
            </a:r>
            <a:r>
              <a:rPr dirty="0" sz="4100" spc="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Output</a:t>
            </a:r>
            <a:endParaRPr sz="4100">
              <a:latin typeface="Roboto Condensed"/>
              <a:cs typeface="Roboto Condensed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1709" y="2173390"/>
          <a:ext cx="7468234" cy="59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069"/>
                <a:gridCol w="1251584"/>
                <a:gridCol w="1877060"/>
                <a:gridCol w="3525519"/>
              </a:tblGrid>
              <a:tr h="295093">
                <a:tc>
                  <a:txBody>
                    <a:bodyPr/>
                    <a:lstStyle/>
                    <a:p>
                      <a:pPr marL="31750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=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rnorm(n=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mean = 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,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sd =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09550">
                        <a:lnSpc>
                          <a:spcPts val="1614"/>
                        </a:lnSpc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generating std normal dist</a:t>
                      </a:r>
                      <a:r>
                        <a:rPr dirty="0" sz="1350" spc="-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-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950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6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finding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which elements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x are larger than</a:t>
                      </a:r>
                      <a:r>
                        <a:rPr dirty="0" sz="1350" spc="-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4903" y="3097330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  <a:tabLst>
                <a:tab pos="525145" algn="l"/>
                <a:tab pos="2298700" algn="l"/>
                <a:tab pos="2924175" algn="l"/>
                <a:tab pos="3550285" algn="l"/>
                <a:tab pos="480187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[1]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	TRUE	TRUE	TRUE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	TRUE FALSE FALSE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3745387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sum(x_vec &gt;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5">
                <a:latin typeface="Courier New"/>
                <a:cs typeface="Courier New"/>
              </a:rPr>
              <a:t>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summing the number of elements (i.e., how many are &gt;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03" y="4393443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903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203" y="1531199"/>
            <a:ext cx="93249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Learning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sample of ten obs.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standard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normal distribution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(i.e., </a:t>
            </a:r>
            <a:r>
              <a:rPr dirty="0" sz="950" spc="465">
                <a:solidFill>
                  <a:srgbClr val="585D60"/>
                </a:solidFill>
                <a:latin typeface="Verdana"/>
                <a:cs typeface="Verdana"/>
              </a:rPr>
              <a:t>x</a:t>
            </a:r>
            <a:r>
              <a:rPr dirty="0" sz="950" spc="-155">
                <a:solidFill>
                  <a:srgbClr val="585D6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Lucida Sans Unicode"/>
                <a:cs typeface="Lucida Sans Unicode"/>
              </a:rPr>
              <a:t>∼ </a:t>
            </a:r>
            <a:r>
              <a:rPr dirty="0" sz="1500" spc="245">
                <a:solidFill>
                  <a:srgbClr val="585D60"/>
                </a:solidFill>
                <a:latin typeface="Eras Bold ITC"/>
                <a:cs typeface="Eras Bold ITC"/>
              </a:rPr>
              <a:t>N </a:t>
            </a:r>
            <a:r>
              <a:rPr dirty="0" sz="1800" spc="-65">
                <a:solidFill>
                  <a:srgbClr val="585D60"/>
                </a:solidFill>
                <a:latin typeface="Lucida Sans Unicode"/>
                <a:cs typeface="Lucida Sans Unicode"/>
              </a:rPr>
              <a:t>(0, </a:t>
            </a:r>
            <a:r>
              <a:rPr dirty="0" sz="1800" spc="-45">
                <a:solidFill>
                  <a:srgbClr val="585D60"/>
                </a:solidFill>
                <a:latin typeface="Lucida Sans Unicode"/>
                <a:cs typeface="Lucida Sans Unicode"/>
              </a:rPr>
              <a:t>1)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2087124"/>
            <a:ext cx="9702165" cy="781685"/>
          </a:xfrm>
          <a:custGeom>
            <a:avLst/>
            <a:gdLst/>
            <a:ahLst/>
            <a:cxnLst/>
            <a:rect l="l" t="t" r="r" b="b"/>
            <a:pathLst>
              <a:path w="9702165" h="781685">
                <a:moveTo>
                  <a:pt x="0" y="0"/>
                </a:moveTo>
                <a:lnTo>
                  <a:pt x="9701791" y="0"/>
                </a:lnTo>
                <a:lnTo>
                  <a:pt x="9701791" y="781480"/>
                </a:lnTo>
                <a:lnTo>
                  <a:pt x="0" y="78148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54" y="520993"/>
            <a:ext cx="76511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is </a:t>
            </a:r>
            <a:r>
              <a:rPr dirty="0" sz="4100" spc="10">
                <a:latin typeface="Roboto Condensed"/>
                <a:cs typeface="Roboto Condensed"/>
              </a:rPr>
              <a:t>a </a:t>
            </a:r>
            <a:r>
              <a:rPr dirty="0" sz="4100" spc="-15">
                <a:latin typeface="Roboto Condensed"/>
                <a:cs typeface="Roboto Condensed"/>
              </a:rPr>
              <a:t>Vector </a:t>
            </a:r>
            <a:r>
              <a:rPr dirty="0" sz="4100" spc="10">
                <a:latin typeface="Roboto Condensed"/>
                <a:cs typeface="Roboto Condensed"/>
              </a:rPr>
              <a:t>Language: Sample</a:t>
            </a:r>
            <a:r>
              <a:rPr dirty="0" sz="4100" spc="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Output</a:t>
            </a:r>
            <a:endParaRPr sz="4100">
              <a:latin typeface="Roboto Condensed"/>
              <a:cs typeface="Roboto Condensed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1709" y="2173390"/>
          <a:ext cx="7468234" cy="59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069"/>
                <a:gridCol w="1251584"/>
                <a:gridCol w="1877060"/>
                <a:gridCol w="3525519"/>
              </a:tblGrid>
              <a:tr h="295093">
                <a:tc>
                  <a:txBody>
                    <a:bodyPr/>
                    <a:lstStyle/>
                    <a:p>
                      <a:pPr marL="31750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=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rnorm(n=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mean = 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,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sd =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09550">
                        <a:lnSpc>
                          <a:spcPts val="1614"/>
                        </a:lnSpc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generating std normal dist</a:t>
                      </a:r>
                      <a:r>
                        <a:rPr dirty="0" sz="1350" spc="-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-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950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6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finding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which elements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x are larger than</a:t>
                      </a:r>
                      <a:r>
                        <a:rPr dirty="0" sz="1350" spc="-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7620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4903" y="3097330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  <a:tabLst>
                <a:tab pos="525145" algn="l"/>
                <a:tab pos="2298700" algn="l"/>
                <a:tab pos="2924175" algn="l"/>
                <a:tab pos="3550285" algn="l"/>
                <a:tab pos="480187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[1]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	TRUE	TRUE	TRUE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	TRUE FALSE FALSE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3745387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sum(x_vec &gt;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5">
                <a:latin typeface="Courier New"/>
                <a:cs typeface="Courier New"/>
              </a:rPr>
              <a:t>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summing the number of elements (i.e., how many are &gt;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03" y="4393443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203" y="5038330"/>
            <a:ext cx="7545070" cy="843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If we focus on the obtained outputs, we can see that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both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buSzPct val="105882"/>
              <a:buFont typeface="Roboto"/>
              <a:buChar char="•"/>
              <a:tabLst>
                <a:tab pos="39433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x_vec &gt; 0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10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(TRUE/FALSE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each element)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9692" y="6019946"/>
            <a:ext cx="45427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SzPct val="105882"/>
              <a:buFont typeface="Roboto"/>
              <a:buChar char="•"/>
              <a:tabLst>
                <a:tab pos="146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sum(x_vec &gt; 0)</a:t>
            </a:r>
            <a:r>
              <a:rPr dirty="0" sz="1700" spc="-59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903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2203" y="1531199"/>
            <a:ext cx="93249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Learning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sample of ten obs.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standard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normal distribution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(i.e., </a:t>
            </a:r>
            <a:r>
              <a:rPr dirty="0" sz="950" spc="465">
                <a:solidFill>
                  <a:srgbClr val="585D60"/>
                </a:solidFill>
                <a:latin typeface="Verdana"/>
                <a:cs typeface="Verdana"/>
              </a:rPr>
              <a:t>x</a:t>
            </a:r>
            <a:r>
              <a:rPr dirty="0" sz="950" spc="-155">
                <a:solidFill>
                  <a:srgbClr val="585D6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Lucida Sans Unicode"/>
                <a:cs typeface="Lucida Sans Unicode"/>
              </a:rPr>
              <a:t>∼ </a:t>
            </a:r>
            <a:r>
              <a:rPr dirty="0" sz="1500" spc="245">
                <a:solidFill>
                  <a:srgbClr val="585D60"/>
                </a:solidFill>
                <a:latin typeface="Eras Bold ITC"/>
                <a:cs typeface="Eras Bold ITC"/>
              </a:rPr>
              <a:t>N </a:t>
            </a:r>
            <a:r>
              <a:rPr dirty="0" sz="1800" spc="-65">
                <a:solidFill>
                  <a:srgbClr val="585D60"/>
                </a:solidFill>
                <a:latin typeface="Lucida Sans Unicode"/>
                <a:cs typeface="Lucida Sans Unicode"/>
              </a:rPr>
              <a:t>(0, </a:t>
            </a:r>
            <a:r>
              <a:rPr dirty="0" sz="1800" spc="-45">
                <a:solidFill>
                  <a:srgbClr val="585D60"/>
                </a:solidFill>
                <a:latin typeface="Lucida Sans Unicode"/>
                <a:cs typeface="Lucida Sans Unicode"/>
              </a:rPr>
              <a:t>1)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692" y="1710368"/>
            <a:ext cx="4110990" cy="4447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403860" indent="-133985">
              <a:lnSpc>
                <a:spcPct val="118100"/>
              </a:lnSpc>
              <a:spcBef>
                <a:spcPts val="10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come in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two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flavors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which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 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their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elements'</a:t>
            </a:r>
            <a:r>
              <a:rPr dirty="0" sz="1800" spc="-2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types:</a:t>
            </a:r>
            <a:endParaRPr sz="1800">
              <a:latin typeface="Roboto"/>
              <a:cs typeface="Roboto"/>
            </a:endParaRPr>
          </a:p>
          <a:p>
            <a:pPr lvl="1" marL="52705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atomic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--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all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elements</a:t>
            </a:r>
            <a:endParaRPr sz="1800">
              <a:latin typeface="Roboto"/>
              <a:cs typeface="Roboto"/>
            </a:endParaRPr>
          </a:p>
          <a:p>
            <a:pPr marL="527050">
              <a:lnSpc>
                <a:spcPct val="100000"/>
              </a:lnSpc>
              <a:spcBef>
                <a:spcPts val="390"/>
              </a:spcBef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must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have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same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</a:t>
            </a:r>
            <a:endParaRPr sz="1800">
              <a:latin typeface="Roboto"/>
              <a:cs typeface="Roboto"/>
            </a:endParaRPr>
          </a:p>
          <a:p>
            <a:pPr lvl="1" marL="527050" indent="-133985">
              <a:lnSpc>
                <a:spcPct val="100000"/>
              </a:lnSpc>
              <a:spcBef>
                <a:spcPts val="1220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lists --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elements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can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have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two important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attributes:</a:t>
            </a:r>
            <a:endParaRPr sz="1800">
              <a:latin typeface="Roboto"/>
              <a:cs typeface="Roboto"/>
            </a:endParaRPr>
          </a:p>
          <a:p>
            <a:pPr lvl="1" marL="527050" marR="5080" indent="-133985">
              <a:lnSpc>
                <a:spcPct val="116399"/>
              </a:lnSpc>
              <a:spcBef>
                <a:spcPts val="940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Dimension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turns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 into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matrices and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arrays,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checked</a:t>
            </a:r>
            <a:r>
              <a:rPr dirty="0" sz="1800" spc="-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 </a:t>
            </a:r>
            <a:r>
              <a:rPr dirty="0" sz="1800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dim(object_name)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lvl="1" marL="527050" marR="180975" indent="-133985">
              <a:lnSpc>
                <a:spcPct val="116399"/>
              </a:lnSpc>
              <a:spcBef>
                <a:spcPts val="93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class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attribute powers the</a:t>
            </a:r>
            <a:r>
              <a:rPr dirty="0" sz="1800" spc="-1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S3  object system,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checked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 </a:t>
            </a:r>
            <a:r>
              <a:rPr dirty="0" sz="1800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class(object_name)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3044" y="2026777"/>
            <a:ext cx="3757645" cy="1749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51842" y="4345792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class(x_vec)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1842" y="4993849"/>
            <a:ext cx="4364990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"numeric"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4454" y="520993"/>
            <a:ext cx="885825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is </a:t>
            </a:r>
            <a:r>
              <a:rPr dirty="0" sz="4100" spc="10">
                <a:latin typeface="Roboto Condensed"/>
                <a:cs typeface="Roboto Condensed"/>
              </a:rPr>
              <a:t>a </a:t>
            </a:r>
            <a:r>
              <a:rPr dirty="0" sz="4100" spc="-15">
                <a:latin typeface="Roboto Condensed"/>
                <a:cs typeface="Roboto Condensed"/>
              </a:rPr>
              <a:t>Vector </a:t>
            </a:r>
            <a:r>
              <a:rPr dirty="0" sz="4100" spc="10">
                <a:latin typeface="Roboto Condensed"/>
                <a:cs typeface="Roboto Condensed"/>
              </a:rPr>
              <a:t>Language: </a:t>
            </a:r>
            <a:r>
              <a:rPr dirty="0" sz="4100" spc="-20">
                <a:latin typeface="Roboto Condensed"/>
                <a:cs typeface="Roboto Condensed"/>
              </a:rPr>
              <a:t>Types </a:t>
            </a:r>
            <a:r>
              <a:rPr dirty="0" sz="4100" spc="10">
                <a:latin typeface="Roboto Condensed"/>
                <a:cs typeface="Roboto Condensed"/>
              </a:rPr>
              <a:t>and</a:t>
            </a:r>
            <a:r>
              <a:rPr dirty="0" sz="4100" spc="4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Attributes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903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9425"/>
            <a:ext cx="6652259" cy="0"/>
          </a:xfrm>
          <a:custGeom>
            <a:avLst/>
            <a:gdLst/>
            <a:ahLst/>
            <a:cxnLst/>
            <a:rect l="l" t="t" r="r" b="b"/>
            <a:pathLst>
              <a:path w="6652259" h="0">
                <a:moveTo>
                  <a:pt x="0" y="0"/>
                </a:moveTo>
                <a:lnTo>
                  <a:pt x="6652112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208955"/>
            <a:ext cx="6652259" cy="0"/>
          </a:xfrm>
          <a:custGeom>
            <a:avLst/>
            <a:gdLst/>
            <a:ahLst/>
            <a:cxnLst/>
            <a:rect l="l" t="t" r="r" b="b"/>
            <a:pathLst>
              <a:path w="6652259" h="0">
                <a:moveTo>
                  <a:pt x="0" y="0"/>
                </a:moveTo>
                <a:lnTo>
                  <a:pt x="6652112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748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203" y="6269733"/>
            <a:ext cx="6674484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and image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7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025" y="1952179"/>
            <a:ext cx="4176922" cy="3325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51842" y="1763095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dim(x_vec)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1842" y="2411152"/>
            <a:ext cx="4364990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NULL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8248" y="3027441"/>
            <a:ext cx="4346575" cy="64897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55"/>
              </a:spcBef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Atomic vectors have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 dim of NULL, which  distinguishes it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1D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arrays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2000" spc="470">
                <a:latin typeface="Microsoft Sans Serif"/>
                <a:cs typeface="Microsoft Sans Serif"/>
              </a:rPr>
              <a:t>😲</a:t>
            </a:r>
            <a:r>
              <a:rPr dirty="0" sz="1800" spc="470" b="1">
                <a:solidFill>
                  <a:srgbClr val="C2132D"/>
                </a:solidFill>
                <a:latin typeface="Roboto"/>
                <a:cs typeface="Roboto"/>
              </a:rPr>
              <a:t>!!!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4454" y="520993"/>
            <a:ext cx="776859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is </a:t>
            </a:r>
            <a:r>
              <a:rPr dirty="0" sz="4100" spc="10">
                <a:latin typeface="Roboto Condensed"/>
                <a:cs typeface="Roboto Condensed"/>
              </a:rPr>
              <a:t>a </a:t>
            </a:r>
            <a:r>
              <a:rPr dirty="0" sz="4100" spc="-15">
                <a:latin typeface="Roboto Condensed"/>
                <a:cs typeface="Roboto Condensed"/>
              </a:rPr>
              <a:t>Vector </a:t>
            </a:r>
            <a:r>
              <a:rPr dirty="0" sz="4100" spc="10">
                <a:latin typeface="Roboto Condensed"/>
                <a:cs typeface="Roboto Condensed"/>
              </a:rPr>
              <a:t>Language: </a:t>
            </a:r>
            <a:r>
              <a:rPr dirty="0" sz="4100" spc="-5">
                <a:latin typeface="Roboto Condensed"/>
                <a:cs typeface="Roboto Condensed"/>
              </a:rPr>
              <a:t>Atomic</a:t>
            </a:r>
            <a:r>
              <a:rPr dirty="0" sz="4100" spc="15">
                <a:latin typeface="Roboto Condensed"/>
                <a:cs typeface="Roboto Condensed"/>
              </a:rPr>
              <a:t> </a:t>
            </a:r>
            <a:r>
              <a:rPr dirty="0" sz="4100" spc="-10">
                <a:latin typeface="Roboto Condensed"/>
                <a:cs typeface="Roboto Condensed"/>
              </a:rPr>
              <a:t>Vectors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903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9425"/>
            <a:ext cx="5661025" cy="0"/>
          </a:xfrm>
          <a:custGeom>
            <a:avLst/>
            <a:gdLst/>
            <a:ahLst/>
            <a:cxnLst/>
            <a:rect l="l" t="t" r="r" b="b"/>
            <a:pathLst>
              <a:path w="5661025" h="0">
                <a:moveTo>
                  <a:pt x="0" y="0"/>
                </a:moveTo>
                <a:lnTo>
                  <a:pt x="5660966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208955"/>
            <a:ext cx="5661025" cy="0"/>
          </a:xfrm>
          <a:custGeom>
            <a:avLst/>
            <a:gdLst/>
            <a:ahLst/>
            <a:cxnLst/>
            <a:rect l="l" t="t" r="r" b="b"/>
            <a:pathLst>
              <a:path w="5661025" h="0">
                <a:moveTo>
                  <a:pt x="0" y="0"/>
                </a:moveTo>
                <a:lnTo>
                  <a:pt x="5660966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6340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203" y="6269733"/>
            <a:ext cx="56857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75241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5">
                <a:latin typeface="Roboto Condensed"/>
                <a:cs typeface="Roboto Condensed"/>
              </a:rPr>
              <a:t>Types: </a:t>
            </a:r>
            <a:r>
              <a:rPr dirty="0" sz="4100" spc="15">
                <a:latin typeface="Roboto Condensed"/>
                <a:cs typeface="Roboto Condensed"/>
              </a:rPr>
              <a:t>A </a:t>
            </a:r>
            <a:r>
              <a:rPr dirty="0" sz="4100" spc="10">
                <a:latin typeface="Roboto Condensed"/>
                <a:cs typeface="Roboto Condensed"/>
              </a:rPr>
              <a:t>Visual </a:t>
            </a:r>
            <a:r>
              <a:rPr dirty="0" sz="4100" spc="5">
                <a:latin typeface="Roboto Condensed"/>
                <a:cs typeface="Roboto Condensed"/>
              </a:rPr>
              <a:t>Introduction</a:t>
            </a:r>
            <a:r>
              <a:rPr dirty="0" sz="4100" spc="-3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[1]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8756" y="1674115"/>
            <a:ext cx="5534086" cy="2388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9692" y="4514167"/>
            <a:ext cx="72491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  <a:tab pos="3754754" algn="l"/>
              </a:tabLst>
            </a:pP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check the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 of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</a:t>
            </a:r>
            <a:r>
              <a:rPr dirty="0" sz="1800" spc="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 in	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use the function</a:t>
            </a:r>
            <a:r>
              <a:rPr dirty="0" sz="1800" spc="-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typeof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5070091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typeof(x_vec)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5708618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"double"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50760" y="4570212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9425"/>
            <a:ext cx="5661025" cy="0"/>
          </a:xfrm>
          <a:custGeom>
            <a:avLst/>
            <a:gdLst/>
            <a:ahLst/>
            <a:cxnLst/>
            <a:rect l="l" t="t" r="r" b="b"/>
            <a:pathLst>
              <a:path w="5661025" h="0">
                <a:moveTo>
                  <a:pt x="0" y="0"/>
                </a:moveTo>
                <a:lnTo>
                  <a:pt x="5660966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208955"/>
            <a:ext cx="5661025" cy="0"/>
          </a:xfrm>
          <a:custGeom>
            <a:avLst/>
            <a:gdLst/>
            <a:ahLst/>
            <a:cxnLst/>
            <a:rect l="l" t="t" r="r" b="b"/>
            <a:pathLst>
              <a:path w="5661025" h="0">
                <a:moveTo>
                  <a:pt x="0" y="0"/>
                </a:moveTo>
                <a:lnTo>
                  <a:pt x="5660966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6340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203" y="6269733"/>
            <a:ext cx="56857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75241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5">
                <a:latin typeface="Roboto Condensed"/>
                <a:cs typeface="Roboto Condensed"/>
              </a:rPr>
              <a:t>Types: </a:t>
            </a:r>
            <a:r>
              <a:rPr dirty="0" sz="4100" spc="15">
                <a:latin typeface="Roboto Condensed"/>
                <a:cs typeface="Roboto Condensed"/>
              </a:rPr>
              <a:t>A </a:t>
            </a:r>
            <a:r>
              <a:rPr dirty="0" sz="4100" spc="10">
                <a:latin typeface="Roboto Condensed"/>
                <a:cs typeface="Roboto Condensed"/>
              </a:rPr>
              <a:t>Visual </a:t>
            </a:r>
            <a:r>
              <a:rPr dirty="0" sz="4100" spc="5">
                <a:latin typeface="Roboto Condensed"/>
                <a:cs typeface="Roboto Condensed"/>
              </a:rPr>
              <a:t>Introduction</a:t>
            </a:r>
            <a:r>
              <a:rPr dirty="0" sz="4100" spc="-3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[2]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049" y="1799119"/>
            <a:ext cx="9171499" cy="2586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40729" y="4819135"/>
            <a:ext cx="6250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four data types that we will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utilize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most in our</a:t>
            </a:r>
            <a:r>
              <a:rPr dirty="0" sz="1800" spc="-7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75241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5">
                <a:latin typeface="Roboto Condensed"/>
                <a:cs typeface="Roboto Condensed"/>
              </a:rPr>
              <a:t>Types: </a:t>
            </a:r>
            <a:r>
              <a:rPr dirty="0" sz="4100" spc="15">
                <a:latin typeface="Roboto Condensed"/>
                <a:cs typeface="Roboto Condensed"/>
              </a:rPr>
              <a:t>A </a:t>
            </a:r>
            <a:r>
              <a:rPr dirty="0" sz="4100" spc="10">
                <a:latin typeface="Roboto Condensed"/>
                <a:cs typeface="Roboto Condensed"/>
              </a:rPr>
              <a:t>Visual </a:t>
            </a:r>
            <a:r>
              <a:rPr dirty="0" sz="4100" spc="5">
                <a:latin typeface="Roboto Condensed"/>
                <a:cs typeface="Roboto Condensed"/>
              </a:rPr>
              <a:t>Introduction</a:t>
            </a:r>
            <a:r>
              <a:rPr dirty="0" sz="4100" spc="-3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[3]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903" y="1534369"/>
            <a:ext cx="9701790" cy="30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80258" y="4781014"/>
            <a:ext cx="5971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visual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representation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atomic</a:t>
            </a:r>
            <a:r>
              <a:rPr dirty="0" sz="1800" spc="-5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903" y="619942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903" y="620895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768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203" y="6269733"/>
            <a:ext cx="627126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5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773874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Learning </a:t>
            </a:r>
            <a:r>
              <a:rPr dirty="0" sz="4100" spc="5">
                <a:latin typeface="Roboto Condensed"/>
                <a:cs typeface="Roboto Condensed"/>
              </a:rPr>
              <a:t>Objectives </a:t>
            </a:r>
            <a:r>
              <a:rPr dirty="0" sz="4100" spc="10">
                <a:latin typeface="Roboto Condensed"/>
                <a:cs typeface="Roboto Condensed"/>
              </a:rPr>
              <a:t>for </a:t>
            </a:r>
            <a:r>
              <a:rPr dirty="0" sz="4100" spc="-45">
                <a:latin typeface="Roboto Condensed"/>
                <a:cs typeface="Roboto Condensed"/>
              </a:rPr>
              <a:t>Today's</a:t>
            </a:r>
            <a:r>
              <a:rPr dirty="0" sz="4100" spc="-2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Class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692" y="1531199"/>
            <a:ext cx="6891655" cy="1167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  <a:tab pos="320929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why we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	in this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syntax,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20"/>
              </a:spcBef>
              <a:buClr>
                <a:srgbClr val="C2132D"/>
              </a:buClr>
              <a:buChar char="•"/>
              <a:tabLst>
                <a:tab pos="146685" algn="l"/>
                <a:tab pos="3502025" algn="l"/>
                <a:tab pos="624459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Utili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z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 the p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oject work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ow in	and c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eate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y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our second	script.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40824" y="1587245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36262" y="2454498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0973" y="2454498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09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09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09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09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09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09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31952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5">
                <a:latin typeface="Roboto Condensed"/>
                <a:cs typeface="Roboto Condensed"/>
              </a:rPr>
              <a:t>Types: </a:t>
            </a:r>
            <a:r>
              <a:rPr dirty="0" sz="4100" spc="5">
                <a:latin typeface="Roboto Condensed"/>
                <a:cs typeface="Roboto Condensed"/>
              </a:rPr>
              <a:t>Formal</a:t>
            </a:r>
            <a:r>
              <a:rPr dirty="0" sz="4100" spc="-10">
                <a:latin typeface="Roboto Condensed"/>
                <a:cs typeface="Roboto Condensed"/>
              </a:rPr>
              <a:t> </a:t>
            </a:r>
            <a:r>
              <a:rPr dirty="0" sz="4100" spc="-15">
                <a:latin typeface="Roboto Condensed"/>
                <a:cs typeface="Roboto Condensed"/>
              </a:rPr>
              <a:t>Definitions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531199"/>
            <a:ext cx="9711055" cy="3997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Each of the four primary types has a special syntax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individual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value: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be written in full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TRUE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FALSE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abbreviated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T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1800">
              <a:latin typeface="Roboto"/>
              <a:cs typeface="Roboto"/>
            </a:endParaRPr>
          </a:p>
          <a:p>
            <a:pPr marL="393700" marR="5080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 can be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specified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decimal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0.1234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scientific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1.23e4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or hexadecimal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0xcafe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  form.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5"/>
              </a:spcBef>
              <a:buClr>
                <a:srgbClr val="C2132D"/>
              </a:buClr>
              <a:buChar char="•"/>
              <a:tabLst>
                <a:tab pos="77533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There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unique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doubles: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Inf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-Inf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NaN</a:t>
            </a:r>
            <a:r>
              <a:rPr dirty="0" sz="1700" spc="-5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a number).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5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These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defined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floating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point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standard.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20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Integers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written similarly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 but must be followed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1234L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1e4L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or</a:t>
            </a:r>
            <a:endParaRPr sz="1800">
              <a:latin typeface="Roboto"/>
              <a:cs typeface="Roboto"/>
            </a:endParaRPr>
          </a:p>
          <a:p>
            <a:pPr marL="393700">
              <a:lnSpc>
                <a:spcPct val="100000"/>
              </a:lnSpc>
              <a:spcBef>
                <a:spcPts val="390"/>
              </a:spcBef>
            </a:pP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0xcafeL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and can not contain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fractional values.</a:t>
            </a:r>
            <a:endParaRPr sz="1800">
              <a:latin typeface="Roboto"/>
              <a:cs typeface="Roboto"/>
            </a:endParaRPr>
          </a:p>
          <a:p>
            <a:pPr marL="393700" marR="237490" indent="-133985">
              <a:lnSpc>
                <a:spcPct val="118100"/>
              </a:lnSpc>
              <a:spcBef>
                <a:spcPts val="900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Strings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surrounded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"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"hi"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'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'bye'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 Special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characters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escaped  with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\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?Quotes</a:t>
            </a:r>
            <a:r>
              <a:rPr dirty="0" sz="1700" spc="-5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full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details.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903" y="6199425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 h="0">
                <a:moveTo>
                  <a:pt x="0" y="0"/>
                </a:moveTo>
                <a:lnTo>
                  <a:pt x="7290639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903" y="6208955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 h="0">
                <a:moveTo>
                  <a:pt x="0" y="0"/>
                </a:moveTo>
                <a:lnTo>
                  <a:pt x="7290639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96012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203" y="6269733"/>
            <a:ext cx="73113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content of this slide is verbatim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Chapter 3 on</a:t>
            </a:r>
            <a:r>
              <a:rPr dirty="0" sz="1250" spc="14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7411084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-5">
                <a:latin typeface="Roboto Condensed"/>
                <a:cs typeface="Roboto Condensed"/>
              </a:rPr>
              <a:t>Atomic </a:t>
            </a:r>
            <a:r>
              <a:rPr dirty="0" sz="4100" spc="-15">
                <a:latin typeface="Roboto Condensed"/>
                <a:cs typeface="Roboto Condensed"/>
              </a:rPr>
              <a:t>Vector</a:t>
            </a:r>
            <a:r>
              <a:rPr dirty="0" sz="4100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(1D)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903" y="1534369"/>
            <a:ext cx="9701790" cy="30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49813" y="4781014"/>
            <a:ext cx="84321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Keeping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visual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representation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atomic vectors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head!!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5336938"/>
            <a:ext cx="9702165" cy="61023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4996815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dept = </a:t>
            </a:r>
            <a:r>
              <a:rPr dirty="0" sz="1350" spc="5">
                <a:latin typeface="Courier New"/>
                <a:cs typeface="Courier New"/>
              </a:rPr>
              <a:t>c(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'ACC'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'ECO'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'FIN'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'ISA'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3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'MGMT'</a:t>
            </a:r>
            <a:r>
              <a:rPr dirty="0" sz="1350" spc="10">
                <a:latin typeface="Courier New"/>
                <a:cs typeface="Courier New"/>
              </a:rPr>
              <a:t>)  nfaculty = </a:t>
            </a:r>
            <a:r>
              <a:rPr dirty="0" sz="1350" spc="5">
                <a:latin typeface="Courier New"/>
                <a:cs typeface="Courier New"/>
              </a:rPr>
              <a:t>c(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18L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19L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14L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25L</a:t>
            </a:r>
            <a:r>
              <a:rPr dirty="0" sz="1350" spc="5">
                <a:latin typeface="Courier New"/>
                <a:cs typeface="Courier New"/>
              </a:rPr>
              <a:t>,</a:t>
            </a:r>
            <a:r>
              <a:rPr dirty="0" sz="1350" spc="30">
                <a:latin typeface="Courier New"/>
                <a:cs typeface="Courier New"/>
              </a:rPr>
              <a:t>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22L</a:t>
            </a:r>
            <a:r>
              <a:rPr dirty="0" sz="1350" spc="5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903" y="619942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620895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4768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2203" y="6269733"/>
            <a:ext cx="627126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5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456497"/>
            <a:ext cx="7546340" cy="732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1D </a:t>
            </a:r>
            <a:r>
              <a:rPr dirty="0" sz="4600" spc="1065">
                <a:latin typeface="MS UI Gothic"/>
                <a:cs typeface="MS UI Gothic"/>
              </a:rPr>
              <a:t>➡</a:t>
            </a:r>
            <a:r>
              <a:rPr dirty="0" sz="4600" spc="-480">
                <a:latin typeface="MS UI Gothic"/>
                <a:cs typeface="MS UI Gothic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2D </a:t>
            </a:r>
            <a:r>
              <a:rPr dirty="0" sz="4100" spc="5">
                <a:latin typeface="Roboto Condensed"/>
                <a:cs typeface="Roboto Condensed"/>
              </a:rPr>
              <a:t>[Visually]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5643" y="1534369"/>
            <a:ext cx="8920310" cy="441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903" y="619942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903" y="6208955"/>
            <a:ext cx="6242685" cy="0"/>
          </a:xfrm>
          <a:custGeom>
            <a:avLst/>
            <a:gdLst/>
            <a:ahLst/>
            <a:cxnLst/>
            <a:rect l="l" t="t" r="r" b="b"/>
            <a:pathLst>
              <a:path w="6242684" h="0">
                <a:moveTo>
                  <a:pt x="0" y="0"/>
                </a:moveTo>
                <a:lnTo>
                  <a:pt x="624231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4768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203" y="6269733"/>
            <a:ext cx="627126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5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3354647"/>
            <a:ext cx="9702165" cy="1811020"/>
          </a:xfrm>
          <a:custGeom>
            <a:avLst/>
            <a:gdLst/>
            <a:ahLst/>
            <a:cxnLst/>
            <a:rect l="l" t="t" r="r" b="b"/>
            <a:pathLst>
              <a:path w="9702165" h="1811020">
                <a:moveTo>
                  <a:pt x="0" y="0"/>
                </a:moveTo>
                <a:lnTo>
                  <a:pt x="9701791" y="0"/>
                </a:lnTo>
                <a:lnTo>
                  <a:pt x="9701791" y="1810746"/>
                </a:lnTo>
                <a:lnTo>
                  <a:pt x="0" y="1810746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456497"/>
            <a:ext cx="7501255" cy="732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1D </a:t>
            </a:r>
            <a:r>
              <a:rPr dirty="0" sz="4600" spc="1065">
                <a:latin typeface="MS UI Gothic"/>
                <a:cs typeface="MS UI Gothic"/>
              </a:rPr>
              <a:t>➡</a:t>
            </a:r>
            <a:r>
              <a:rPr dirty="0" sz="4600" spc="-500">
                <a:latin typeface="MS UI Gothic"/>
                <a:cs typeface="MS UI Gothic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2D </a:t>
            </a:r>
            <a:r>
              <a:rPr dirty="0" sz="4100" spc="5">
                <a:latin typeface="Roboto Condensed"/>
                <a:cs typeface="Roboto Condensed"/>
              </a:rPr>
              <a:t>[In </a:t>
            </a:r>
            <a:r>
              <a:rPr dirty="0" sz="4100" spc="10">
                <a:latin typeface="Roboto Condensed"/>
                <a:cs typeface="Roboto Condensed"/>
              </a:rPr>
              <a:t>Code]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1534369"/>
            <a:ext cx="9702165" cy="159194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library</a:t>
            </a:r>
            <a:r>
              <a:rPr dirty="0" sz="1350" spc="10">
                <a:latin typeface="Courier New"/>
                <a:cs typeface="Courier New"/>
              </a:rPr>
              <a:t>(tibble)</a:t>
            </a:r>
            <a:endParaRPr sz="1350">
              <a:latin typeface="Courier New"/>
              <a:cs typeface="Courier New"/>
            </a:endParaRPr>
          </a:p>
          <a:p>
            <a:pPr marL="316865" marR="7499350" indent="-208915">
              <a:lnSpc>
                <a:spcPct val="95000"/>
              </a:lnSpc>
              <a:spcBef>
                <a:spcPts val="1460"/>
              </a:spcBef>
            </a:pPr>
            <a:r>
              <a:rPr dirty="0" sz="1350" spc="10">
                <a:latin typeface="Courier New"/>
                <a:cs typeface="Courier New"/>
              </a:rPr>
              <a:t>fsb_tbl &lt;- tibble(  department =</a:t>
            </a:r>
            <a:r>
              <a:rPr dirty="0" sz="1350" spc="-7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dept,  count =</a:t>
            </a:r>
            <a:r>
              <a:rPr dirty="0" sz="1350" spc="-4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nfaculty,</a:t>
            </a:r>
            <a:endParaRPr sz="1350">
              <a:latin typeface="Courier New"/>
              <a:cs typeface="Courier New"/>
            </a:endParaRPr>
          </a:p>
          <a:p>
            <a:pPr marL="107950" marR="6038850" indent="208279">
              <a:lnSpc>
                <a:spcPts val="1580"/>
              </a:lnSpc>
              <a:spcBef>
                <a:spcPts val="45"/>
              </a:spcBef>
            </a:pPr>
            <a:r>
              <a:rPr dirty="0" sz="1350" spc="10">
                <a:latin typeface="Courier New"/>
                <a:cs typeface="Courier New"/>
              </a:rPr>
              <a:t>percentage = count /</a:t>
            </a:r>
            <a:r>
              <a:rPr dirty="0" sz="1350" spc="-6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sum(count))  fsb_tbl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759" y="3425432"/>
            <a:ext cx="336359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5 ×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600"/>
              </a:lnSpc>
              <a:tabLst>
                <a:tab pos="53403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department count</a:t>
            </a:r>
            <a:r>
              <a:rPr dirty="0" sz="1350" spc="-6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percentage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91709" y="3841183"/>
          <a:ext cx="3401695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735"/>
                <a:gridCol w="229235"/>
                <a:gridCol w="866140"/>
                <a:gridCol w="1147445"/>
                <a:gridCol w="866140"/>
              </a:tblGrid>
              <a:tr h="200135">
                <a:tc gridSpan="3"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  <a:tabLst>
                          <a:tab pos="5530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	&lt;chr&gt;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&lt;dbl&gt;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ACC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50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50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0.184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135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ECO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0.194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135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0.143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135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ISA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0.255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MGMT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0.224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520993"/>
            <a:ext cx="5115560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Structures: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Lists</a:t>
            </a:r>
            <a:r>
              <a:rPr dirty="0" sz="41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[1]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531199"/>
            <a:ext cx="5308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object contains elements of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different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data</a:t>
            </a:r>
            <a:r>
              <a:rPr dirty="0" sz="1800" spc="-7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types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5457" y="1972760"/>
            <a:ext cx="2420682" cy="413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903" y="6199425"/>
            <a:ext cx="6680834" cy="0"/>
          </a:xfrm>
          <a:custGeom>
            <a:avLst/>
            <a:gdLst/>
            <a:ahLst/>
            <a:cxnLst/>
            <a:rect l="l" t="t" r="r" b="b"/>
            <a:pathLst>
              <a:path w="6680834" h="0">
                <a:moveTo>
                  <a:pt x="0" y="0"/>
                </a:moveTo>
                <a:lnTo>
                  <a:pt x="6680703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903" y="6208955"/>
            <a:ext cx="6680834" cy="0"/>
          </a:xfrm>
          <a:custGeom>
            <a:avLst/>
            <a:gdLst/>
            <a:ahLst/>
            <a:cxnLst/>
            <a:rect l="l" t="t" r="r" b="b"/>
            <a:pathLst>
              <a:path w="6680834" h="0">
                <a:moveTo>
                  <a:pt x="0" y="0"/>
                </a:moveTo>
                <a:lnTo>
                  <a:pt x="6680703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6076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203" y="6269733"/>
            <a:ext cx="670687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adapted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4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3059209"/>
            <a:ext cx="9702165" cy="1620520"/>
          </a:xfrm>
          <a:custGeom>
            <a:avLst/>
            <a:gdLst/>
            <a:ahLst/>
            <a:cxnLst/>
            <a:rect l="l" t="t" r="r" b="b"/>
            <a:pathLst>
              <a:path w="9702165" h="1620520">
                <a:moveTo>
                  <a:pt x="0" y="0"/>
                </a:moveTo>
                <a:lnTo>
                  <a:pt x="9701791" y="0"/>
                </a:lnTo>
                <a:lnTo>
                  <a:pt x="9701791" y="1620142"/>
                </a:lnTo>
                <a:lnTo>
                  <a:pt x="0" y="1620142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736" y="3373707"/>
            <a:ext cx="9492615" cy="200660"/>
          </a:xfrm>
          <a:custGeom>
            <a:avLst/>
            <a:gdLst/>
            <a:ahLst/>
            <a:cxnLst/>
            <a:rect l="l" t="t" r="r" b="b"/>
            <a:pathLst>
              <a:path w="9492615" h="200660">
                <a:moveTo>
                  <a:pt x="0" y="0"/>
                </a:moveTo>
                <a:lnTo>
                  <a:pt x="9492126" y="0"/>
                </a:lnTo>
                <a:lnTo>
                  <a:pt x="9492126" y="200135"/>
                </a:lnTo>
                <a:lnTo>
                  <a:pt x="0" y="200135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9736" y="3573842"/>
            <a:ext cx="9492615" cy="200660"/>
          </a:xfrm>
          <a:custGeom>
            <a:avLst/>
            <a:gdLst/>
            <a:ahLst/>
            <a:cxnLst/>
            <a:rect l="l" t="t" r="r" b="b"/>
            <a:pathLst>
              <a:path w="9492615" h="200660">
                <a:moveTo>
                  <a:pt x="0" y="0"/>
                </a:moveTo>
                <a:lnTo>
                  <a:pt x="9492126" y="0"/>
                </a:lnTo>
                <a:lnTo>
                  <a:pt x="9492126" y="200135"/>
                </a:lnTo>
                <a:lnTo>
                  <a:pt x="0" y="200135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9736" y="3773977"/>
            <a:ext cx="9492615" cy="200660"/>
          </a:xfrm>
          <a:custGeom>
            <a:avLst/>
            <a:gdLst/>
            <a:ahLst/>
            <a:cxnLst/>
            <a:rect l="l" t="t" r="r" b="b"/>
            <a:pathLst>
              <a:path w="9492615" h="200660">
                <a:moveTo>
                  <a:pt x="0" y="0"/>
                </a:moveTo>
                <a:lnTo>
                  <a:pt x="9492126" y="0"/>
                </a:lnTo>
                <a:lnTo>
                  <a:pt x="9492126" y="200135"/>
                </a:lnTo>
                <a:lnTo>
                  <a:pt x="0" y="200135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9736" y="3974113"/>
            <a:ext cx="9492615" cy="200660"/>
          </a:xfrm>
          <a:custGeom>
            <a:avLst/>
            <a:gdLst/>
            <a:ahLst/>
            <a:cxnLst/>
            <a:rect l="l" t="t" r="r" b="b"/>
            <a:pathLst>
              <a:path w="9492615" h="200660">
                <a:moveTo>
                  <a:pt x="0" y="0"/>
                </a:moveTo>
                <a:lnTo>
                  <a:pt x="9492126" y="0"/>
                </a:lnTo>
                <a:lnTo>
                  <a:pt x="9492126" y="200135"/>
                </a:lnTo>
                <a:lnTo>
                  <a:pt x="0" y="200135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4908077"/>
            <a:ext cx="9702165" cy="619760"/>
          </a:xfrm>
          <a:custGeom>
            <a:avLst/>
            <a:gdLst/>
            <a:ahLst/>
            <a:cxnLst/>
            <a:rect l="l" t="t" r="r" b="b"/>
            <a:pathLst>
              <a:path w="9702165" h="619760">
                <a:moveTo>
                  <a:pt x="0" y="0"/>
                </a:moveTo>
                <a:lnTo>
                  <a:pt x="9701791" y="0"/>
                </a:lnTo>
                <a:lnTo>
                  <a:pt x="9701791" y="619466"/>
                </a:lnTo>
                <a:lnTo>
                  <a:pt x="0" y="619466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1155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Lists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[2]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6488" y="1716052"/>
            <a:ext cx="9338623" cy="856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3459" y="3139524"/>
            <a:ext cx="6362065" cy="14351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</a:pPr>
            <a:r>
              <a:rPr dirty="0" sz="1350" spc="10">
                <a:latin typeface="Courier New"/>
                <a:cs typeface="Courier New"/>
              </a:rPr>
              <a:t>lst &lt;- list(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list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constructor/creator</a:t>
            </a:r>
            <a:endParaRPr sz="1350">
              <a:latin typeface="Courier New"/>
              <a:cs typeface="Courier New"/>
            </a:endParaRPr>
          </a:p>
          <a:p>
            <a:pPr marL="208279">
              <a:lnSpc>
                <a:spcPts val="1575"/>
              </a:lnSpc>
              <a:tabLst>
                <a:tab pos="4066540" algn="l"/>
              </a:tabLst>
            </a:pP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: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</a:t>
            </a:r>
            <a:r>
              <a:rPr dirty="0" sz="1350" spc="3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double/numeric</a:t>
            </a:r>
            <a:r>
              <a:rPr dirty="0" sz="1350" spc="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vector	of length =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208279" indent="-635">
              <a:lnSpc>
                <a:spcPts val="1580"/>
              </a:lnSpc>
              <a:spcBef>
                <a:spcPts val="65"/>
              </a:spcBef>
            </a:pP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"a"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character vector of length = 1 (aka scalar)  </a:t>
            </a:r>
            <a:r>
              <a:rPr dirty="0" sz="1350" spc="5">
                <a:latin typeface="Courier New"/>
                <a:cs typeface="Courier New"/>
              </a:rPr>
              <a:t>c(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),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logical vector of length =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  </a:t>
            </a:r>
            <a:r>
              <a:rPr dirty="0" sz="1350" spc="5">
                <a:latin typeface="Courier New"/>
                <a:cs typeface="Courier New"/>
              </a:rPr>
              <a:t>c(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2.3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5.9</a:t>
            </a:r>
            <a:r>
              <a:rPr dirty="0" sz="1350" spc="5">
                <a:latin typeface="Courier New"/>
                <a:cs typeface="Courier New"/>
              </a:rPr>
              <a:t>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double/numeric vector of length =3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00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latin typeface="Courier New"/>
                <a:cs typeface="Courier New"/>
              </a:rPr>
              <a:t>lst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the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list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2429" y="4978862"/>
            <a:ext cx="32575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"a"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1306" y="4978862"/>
            <a:ext cx="230759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"c(TRUE, FALSE,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TRUE)"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3459" y="4978862"/>
            <a:ext cx="209867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"1:3"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[4] "c(2.3,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5.9)"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903" y="6199425"/>
            <a:ext cx="5356225" cy="0"/>
          </a:xfrm>
          <a:custGeom>
            <a:avLst/>
            <a:gdLst/>
            <a:ahLst/>
            <a:cxnLst/>
            <a:rect l="l" t="t" r="r" b="b"/>
            <a:pathLst>
              <a:path w="5356225" h="0">
                <a:moveTo>
                  <a:pt x="0" y="0"/>
                </a:moveTo>
                <a:lnTo>
                  <a:pt x="5355998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903" y="6208955"/>
            <a:ext cx="5356225" cy="0"/>
          </a:xfrm>
          <a:custGeom>
            <a:avLst/>
            <a:gdLst/>
            <a:ahLst/>
            <a:cxnLst/>
            <a:rect l="l" t="t" r="r" b="b"/>
            <a:pathLst>
              <a:path w="5356225" h="0">
                <a:moveTo>
                  <a:pt x="0" y="0"/>
                </a:moveTo>
                <a:lnTo>
                  <a:pt x="5355998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61372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2203" y="6269733"/>
            <a:ext cx="538226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1826637"/>
            <a:ext cx="124396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7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type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903" y="2582697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typeof(lst)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primitive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type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3230753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"list"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203" y="3942352"/>
            <a:ext cx="137985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7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class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903" y="4698412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class(lst)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type +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attributes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03" y="5346468"/>
            <a:ext cx="4364990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"list"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1842" y="3202163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09023" y="324981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454681" y="3202163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21392" y="324981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13856" y="3202163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13856" y="3221223"/>
            <a:ext cx="3841115" cy="124460"/>
          </a:xfrm>
          <a:custGeom>
            <a:avLst/>
            <a:gdLst/>
            <a:ahLst/>
            <a:cxnLst/>
            <a:rect l="l" t="t" r="r" b="b"/>
            <a:pathLst>
              <a:path w="3841115" h="124460">
                <a:moveTo>
                  <a:pt x="0" y="0"/>
                </a:moveTo>
                <a:lnTo>
                  <a:pt x="3840689" y="0"/>
                </a:lnTo>
                <a:lnTo>
                  <a:pt x="3840689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1842" y="3592903"/>
            <a:ext cx="4364990" cy="1220470"/>
          </a:xfrm>
          <a:custGeom>
            <a:avLst/>
            <a:gdLst/>
            <a:ahLst/>
            <a:cxnLst/>
            <a:rect l="l" t="t" r="r" b="b"/>
            <a:pathLst>
              <a:path w="4364990" h="1220470">
                <a:moveTo>
                  <a:pt x="0" y="0"/>
                </a:moveTo>
                <a:lnTo>
                  <a:pt x="4364853" y="0"/>
                </a:lnTo>
                <a:lnTo>
                  <a:pt x="4364853" y="1219871"/>
                </a:lnTo>
                <a:lnTo>
                  <a:pt x="0" y="121987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38248" y="1826637"/>
            <a:ext cx="186753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structure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1842" y="2582697"/>
            <a:ext cx="4403090" cy="63881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 marR="21590">
              <a:lnSpc>
                <a:spcPts val="16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str(lst)</a:t>
            </a:r>
            <a:endParaRPr sz="1350">
              <a:latin typeface="Courier New"/>
              <a:cs typeface="Courier New"/>
            </a:endParaRPr>
          </a:p>
          <a:p>
            <a:pPr marL="316230" indent="-209550">
              <a:lnSpc>
                <a:spcPts val="1600"/>
              </a:lnSpc>
              <a:buChar char="❖"/>
              <a:tabLst>
                <a:tab pos="31686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sublists can be of diff lengths and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-165">
                <a:solidFill>
                  <a:srgbClr val="777777"/>
                </a:solidFill>
                <a:latin typeface="Courier New"/>
                <a:cs typeface="Courier New"/>
              </a:rPr>
              <a:t>typ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6804" y="3663688"/>
            <a:ext cx="127698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List of</a:t>
            </a:r>
            <a:r>
              <a:rPr dirty="0" sz="1350" spc="-8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327754" y="3879304"/>
          <a:ext cx="3609975" cy="819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05"/>
                <a:gridCol w="469264"/>
                <a:gridCol w="1042669"/>
                <a:gridCol w="1752600"/>
              </a:tblGrid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9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[1:3]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1 2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190949">
                <a:tc>
                  <a:txBody>
                    <a:bodyPr/>
                    <a:lstStyle/>
                    <a:p>
                      <a:pPr marL="31750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0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9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chr</a:t>
                      </a:r>
                      <a:r>
                        <a:rPr dirty="0" sz="1350" spc="-2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9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logi [1:3] TRUE FALSE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9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num [1:2] 2.3</a:t>
                      </a:r>
                      <a:r>
                        <a:rPr dirty="0" sz="1350" spc="-1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5.9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1155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Lists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[3]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4903" y="6170834"/>
            <a:ext cx="2754630" cy="0"/>
          </a:xfrm>
          <a:custGeom>
            <a:avLst/>
            <a:gdLst/>
            <a:ahLst/>
            <a:cxnLst/>
            <a:rect l="l" t="t" r="r" b="b"/>
            <a:pathLst>
              <a:path w="2754629" h="0">
                <a:moveTo>
                  <a:pt x="0" y="0"/>
                </a:moveTo>
                <a:lnTo>
                  <a:pt x="275424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4903" y="6180365"/>
            <a:ext cx="2754630" cy="0"/>
          </a:xfrm>
          <a:custGeom>
            <a:avLst/>
            <a:gdLst/>
            <a:ahLst/>
            <a:cxnLst/>
            <a:rect l="l" t="t" r="r" b="b"/>
            <a:pathLst>
              <a:path w="2754629" h="0">
                <a:moveTo>
                  <a:pt x="0" y="0"/>
                </a:moveTo>
                <a:lnTo>
                  <a:pt x="275424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961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02203" y="6260585"/>
            <a:ext cx="278003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2087124"/>
            <a:ext cx="9702165" cy="1010285"/>
          </a:xfrm>
          <a:custGeom>
            <a:avLst/>
            <a:gdLst/>
            <a:ahLst/>
            <a:cxnLst/>
            <a:rect l="l" t="t" r="r" b="b"/>
            <a:pathLst>
              <a:path w="9702165" h="1010285">
                <a:moveTo>
                  <a:pt x="0" y="0"/>
                </a:moveTo>
                <a:lnTo>
                  <a:pt x="9701791" y="0"/>
                </a:lnTo>
                <a:lnTo>
                  <a:pt x="9701791" y="1010206"/>
                </a:lnTo>
                <a:lnTo>
                  <a:pt x="0" y="1010206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736" y="2592227"/>
            <a:ext cx="9492615" cy="200660"/>
          </a:xfrm>
          <a:custGeom>
            <a:avLst/>
            <a:gdLst/>
            <a:ahLst/>
            <a:cxnLst/>
            <a:rect l="l" t="t" r="r" b="b"/>
            <a:pathLst>
              <a:path w="9492615" h="200660">
                <a:moveTo>
                  <a:pt x="0" y="0"/>
                </a:moveTo>
                <a:lnTo>
                  <a:pt x="9492126" y="0"/>
                </a:lnTo>
                <a:lnTo>
                  <a:pt x="9492126" y="200135"/>
                </a:lnTo>
                <a:lnTo>
                  <a:pt x="0" y="200135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903" y="3326056"/>
            <a:ext cx="9702165" cy="2621280"/>
          </a:xfrm>
          <a:custGeom>
            <a:avLst/>
            <a:gdLst/>
            <a:ahLst/>
            <a:cxnLst/>
            <a:rect l="l" t="t" r="r" b="b"/>
            <a:pathLst>
              <a:path w="9702165" h="2621279">
                <a:moveTo>
                  <a:pt x="0" y="0"/>
                </a:moveTo>
                <a:lnTo>
                  <a:pt x="9701791" y="0"/>
                </a:lnTo>
                <a:lnTo>
                  <a:pt x="9701791" y="2620817"/>
                </a:lnTo>
                <a:lnTo>
                  <a:pt x="0" y="2620817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1155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Lists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[3]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203" y="1531199"/>
            <a:ext cx="4293235" cy="2109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list can contain other lists, i.e.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recursive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Roboto"/>
              <a:cs typeface="Roboto"/>
            </a:endParaRPr>
          </a:p>
          <a:p>
            <a:pPr marL="120650" marR="2703830">
              <a:lnSpc>
                <a:spcPts val="1580"/>
              </a:lnSpc>
              <a:spcBef>
                <a:spcPts val="5"/>
              </a:spcBef>
              <a:buChar char="❖"/>
              <a:tabLst>
                <a:tab pos="3302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 named </a:t>
            </a:r>
            <a:r>
              <a:rPr dirty="0" sz="1350" spc="-135">
                <a:solidFill>
                  <a:srgbClr val="777777"/>
                </a:solidFill>
                <a:latin typeface="Courier New"/>
                <a:cs typeface="Courier New"/>
              </a:rPr>
              <a:t>list </a:t>
            </a:r>
            <a:r>
              <a:rPr dirty="0" sz="1350" spc="-13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str(</a:t>
            </a:r>
            <a:endParaRPr sz="1350">
              <a:latin typeface="Courier New"/>
              <a:cs typeface="Courier New"/>
            </a:endParaRPr>
          </a:p>
          <a:p>
            <a:pPr marL="329565">
              <a:lnSpc>
                <a:spcPts val="1505"/>
              </a:lnSpc>
            </a:pPr>
            <a:r>
              <a:rPr dirty="0" sz="1350" spc="10">
                <a:latin typeface="Courier New"/>
                <a:cs typeface="Courier New"/>
              </a:rPr>
              <a:t>list(first_el = lst, second_el =</a:t>
            </a:r>
            <a:r>
              <a:rPr dirty="0" sz="1350" spc="-5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iris)</a:t>
            </a:r>
            <a:endParaRPr sz="1350">
              <a:latin typeface="Courier New"/>
              <a:cs typeface="Courier New"/>
            </a:endParaRPr>
          </a:p>
          <a:p>
            <a:pPr marL="329565">
              <a:lnSpc>
                <a:spcPts val="1600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Courier New"/>
              <a:cs typeface="Courier New"/>
            </a:endParaRPr>
          </a:p>
          <a:p>
            <a:pPr marL="120650">
              <a:lnSpc>
                <a:spcPct val="1000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List of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955" y="4597652"/>
            <a:ext cx="565785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37205" algn="l"/>
                <a:tab pos="439293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$</a:t>
            </a:r>
            <a:r>
              <a:rPr dirty="0" sz="1350" spc="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second_el:'data.frame':	150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obs.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of	5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variables: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2254" y="4797787"/>
            <a:ext cx="7639684" cy="8350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Sepal.Length: num [1:150] 5.1 4.9 4.7 4.6 5 5.4 4.6 5 4.4 4.9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Sepal.Width : num [1:150] 3.5 3 3.2 3.1 3.6 3.9 3.4 3.4 2.9 3.1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Petal.Length: num [1:150] 1.4 1.4 1.3 1.5 1.4 1.7 1.4 1.5 1.4 1.5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Petal.Width : num [1:150] 0.2 0.2 0.2 0.2 0.2 0.4 0.3 0.2 0.2 0.1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759" y="3606506"/>
            <a:ext cx="3884929" cy="22263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1151890">
              <a:lnSpc>
                <a:spcPts val="1580"/>
              </a:lnSpc>
              <a:spcBef>
                <a:spcPts val="204"/>
              </a:spcBef>
              <a:tabLst>
                <a:tab pos="429259" algn="l"/>
                <a:tab pos="53403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$ first_el :List of 4  ##		..$ : int [1:3] 1 2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430"/>
              </a:lnSpc>
              <a:tabLst>
                <a:tab pos="53403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..$ : chr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"a"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580"/>
              </a:lnSpc>
              <a:spcBef>
                <a:spcPts val="60"/>
              </a:spcBef>
              <a:tabLst>
                <a:tab pos="53403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..$ : logi [1:3] TRUE FALSE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TRUE  ##	..$ : num [1:2] 2.3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endParaRPr sz="1350">
              <a:latin typeface="Courier New"/>
              <a:cs typeface="Courier New"/>
            </a:endParaRPr>
          </a:p>
          <a:p>
            <a:pPr algn="just" marL="12700" marR="3655060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 ##  ##  ##  ##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2254" y="5598328"/>
            <a:ext cx="899541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808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Species	: Factor w/ 3 levels "setosa","versicolor",..: 1 1 1 1 1 1 1 1 1 1</a:t>
            </a:r>
            <a:r>
              <a:rPr dirty="0" sz="1350" spc="-3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1645563"/>
            <a:ext cx="13392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-9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903" y="2201487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5">
                <a:latin typeface="Courier New"/>
                <a:cs typeface="Courier New"/>
              </a:rPr>
              <a:t>lst[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2849543"/>
            <a:ext cx="4364990" cy="61023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ts val="16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[[1]]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 2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8248" y="1645563"/>
            <a:ext cx="15995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[[]]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1842" y="2201487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5">
                <a:latin typeface="Courier New"/>
                <a:cs typeface="Courier New"/>
              </a:rPr>
              <a:t>lst[[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]]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1842" y="2849543"/>
            <a:ext cx="4364990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 2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1155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Lists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[4]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5116" y="3698802"/>
            <a:ext cx="4850895" cy="2221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9942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 h="0">
                <a:moveTo>
                  <a:pt x="0" y="0"/>
                </a:moveTo>
                <a:lnTo>
                  <a:pt x="892984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208955"/>
            <a:ext cx="8930005" cy="0"/>
          </a:xfrm>
          <a:custGeom>
            <a:avLst/>
            <a:gdLst/>
            <a:ahLst/>
            <a:cxnLst/>
            <a:rect l="l" t="t" r="r" b="b"/>
            <a:pathLst>
              <a:path w="8930005" h="0">
                <a:moveTo>
                  <a:pt x="0" y="0"/>
                </a:moveTo>
                <a:lnTo>
                  <a:pt x="892984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3521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2203" y="6269733"/>
            <a:ext cx="895223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Sources: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1250" spc="-3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slides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and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Wickham's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Tweet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on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Indexing lists in</a:t>
            </a:r>
            <a:r>
              <a:rPr dirty="0" sz="1250" spc="17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R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281142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2085" y="285907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17742" y="281142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4454" y="285907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917" y="2811422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917" y="2830483"/>
            <a:ext cx="2726055" cy="124460"/>
          </a:xfrm>
          <a:custGeom>
            <a:avLst/>
            <a:gdLst/>
            <a:ahLst/>
            <a:cxnLst/>
            <a:rect l="l" t="t" r="r" b="b"/>
            <a:pathLst>
              <a:path w="2726054" h="124460">
                <a:moveTo>
                  <a:pt x="0" y="0"/>
                </a:moveTo>
                <a:lnTo>
                  <a:pt x="2725650" y="0"/>
                </a:lnTo>
                <a:lnTo>
                  <a:pt x="2725650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4898547"/>
            <a:ext cx="4364990" cy="1210945"/>
          </a:xfrm>
          <a:custGeom>
            <a:avLst/>
            <a:gdLst/>
            <a:ahLst/>
            <a:cxnLst/>
            <a:rect l="l" t="t" r="r" b="b"/>
            <a:pathLst>
              <a:path w="4364990" h="1210945">
                <a:moveTo>
                  <a:pt x="0" y="0"/>
                </a:moveTo>
                <a:lnTo>
                  <a:pt x="4364853" y="0"/>
                </a:lnTo>
                <a:lnTo>
                  <a:pt x="4364853" y="1210341"/>
                </a:lnTo>
                <a:lnTo>
                  <a:pt x="0" y="121034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4903" y="2201487"/>
            <a:ext cx="4403090" cy="62928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= matrix( </a:t>
            </a:r>
            <a:r>
              <a:rPr dirty="0" sz="1350" spc="5">
                <a:latin typeface="Courier New"/>
                <a:cs typeface="Courier New"/>
              </a:rPr>
              <a:t>sample(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: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10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size =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5">
                <a:latin typeface="Courier New"/>
                <a:cs typeface="Courier New"/>
              </a:rPr>
              <a:t>), </a:t>
            </a:r>
            <a:r>
              <a:rPr dirty="0" sz="1350" spc="10">
                <a:latin typeface="Courier New"/>
                <a:cs typeface="Courier New"/>
              </a:rPr>
              <a:t>n  str(x_mat)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its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structure?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903" y="3202163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  <a:tabLst>
                <a:tab pos="525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int [1:2, 1:2] 9 1 2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903" y="3850220"/>
            <a:ext cx="4364990" cy="81978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536700">
              <a:lnSpc>
                <a:spcPts val="1580"/>
              </a:lnSpc>
              <a:spcBef>
                <a:spcPts val="760"/>
              </a:spcBef>
              <a:tabLst>
                <a:tab pos="2611120" algn="l"/>
              </a:tabLst>
            </a:pPr>
            <a:r>
              <a:rPr dirty="0" sz="1350" spc="10">
                <a:latin typeface="Courier New"/>
                <a:cs typeface="Courier New"/>
              </a:rPr>
              <a:t>x_mat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it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nicely  </a:t>
            </a:r>
            <a:r>
              <a:rPr dirty="0" sz="1350" spc="10">
                <a:latin typeface="Courier New"/>
                <a:cs typeface="Courier New"/>
              </a:rPr>
              <a:t>print</a:t>
            </a:r>
            <a:r>
              <a:rPr dirty="0" sz="1350" spc="5">
                <a:latin typeface="Courier New"/>
                <a:cs typeface="Courier New"/>
              </a:rPr>
              <a:t>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</a:t>
            </a:r>
            <a:r>
              <a:rPr dirty="0" u="dash" sz="1350">
                <a:solidFill>
                  <a:srgbClr val="005400"/>
                </a:solidFill>
                <a:uFill>
                  <a:solidFill>
                    <a:srgbClr val="0053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" sz="1350">
                <a:solidFill>
                  <a:srgbClr val="005400"/>
                </a:solidFill>
                <a:uFill>
                  <a:solidFill>
                    <a:srgbClr val="0053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'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736" y="4355322"/>
            <a:ext cx="4155440" cy="200660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470"/>
              </a:lnSpc>
            </a:pPr>
            <a:r>
              <a:rPr dirty="0" sz="1350" spc="5">
                <a:latin typeface="Courier New"/>
                <a:cs typeface="Courier New"/>
              </a:rPr>
              <a:t>x_mat[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5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3459" y="4969331"/>
            <a:ext cx="2724785" cy="10350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810" algn="l"/>
                <a:tab pos="1668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	9	2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810" algn="l"/>
                <a:tab pos="1668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	1	6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26073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[1]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dirty="0" u="dash" sz="1350">
                <a:solidFill>
                  <a:srgbClr val="777777"/>
                </a:solidFill>
                <a:uFill>
                  <a:solidFill>
                    <a:srgbClr val="767676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" sz="1350">
                <a:solidFill>
                  <a:srgbClr val="777777"/>
                </a:solidFill>
                <a:uFill>
                  <a:solidFill>
                    <a:srgbClr val="767676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2806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Matrices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203" y="1531199"/>
            <a:ext cx="70891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matrix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2D data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structure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made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one/homogeneous data</a:t>
            </a:r>
            <a:r>
              <a:rPr dirty="0" sz="1800" spc="-8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4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281142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2085" y="285907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17742" y="281142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4454" y="2859074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917" y="2811422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917" y="2830483"/>
            <a:ext cx="2726055" cy="124460"/>
          </a:xfrm>
          <a:custGeom>
            <a:avLst/>
            <a:gdLst/>
            <a:ahLst/>
            <a:cxnLst/>
            <a:rect l="l" t="t" r="r" b="b"/>
            <a:pathLst>
              <a:path w="2726054" h="124460">
                <a:moveTo>
                  <a:pt x="0" y="0"/>
                </a:moveTo>
                <a:lnTo>
                  <a:pt x="2725650" y="0"/>
                </a:lnTo>
                <a:lnTo>
                  <a:pt x="2725650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4898547"/>
            <a:ext cx="4364990" cy="1210945"/>
          </a:xfrm>
          <a:custGeom>
            <a:avLst/>
            <a:gdLst/>
            <a:ahLst/>
            <a:cxnLst/>
            <a:rect l="l" t="t" r="r" b="b"/>
            <a:pathLst>
              <a:path w="4364990" h="1210945">
                <a:moveTo>
                  <a:pt x="0" y="0"/>
                </a:moveTo>
                <a:lnTo>
                  <a:pt x="4364853" y="0"/>
                </a:lnTo>
                <a:lnTo>
                  <a:pt x="4364853" y="1210341"/>
                </a:lnTo>
                <a:lnTo>
                  <a:pt x="0" y="121034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4903" y="2201487"/>
            <a:ext cx="4403090" cy="62928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= matrix( </a:t>
            </a:r>
            <a:r>
              <a:rPr dirty="0" sz="1350" spc="5">
                <a:latin typeface="Courier New"/>
                <a:cs typeface="Courier New"/>
              </a:rPr>
              <a:t>sample(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: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10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size =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5">
                <a:latin typeface="Courier New"/>
                <a:cs typeface="Courier New"/>
              </a:rPr>
              <a:t>), </a:t>
            </a:r>
            <a:r>
              <a:rPr dirty="0" sz="1350" spc="10">
                <a:latin typeface="Courier New"/>
                <a:cs typeface="Courier New"/>
              </a:rPr>
              <a:t>n  str(x_mat)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its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structure?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903" y="3202163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  <a:tabLst>
                <a:tab pos="525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int [1:2, 1:2] 9 1 2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903" y="3850220"/>
            <a:ext cx="4364990" cy="81978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53670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it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nicely  </a:t>
            </a:r>
            <a:r>
              <a:rPr dirty="0" sz="1350" spc="10">
                <a:latin typeface="Courier New"/>
                <a:cs typeface="Courier New"/>
              </a:rPr>
              <a:t>print</a:t>
            </a:r>
            <a:r>
              <a:rPr dirty="0" sz="1350" spc="5">
                <a:latin typeface="Courier New"/>
                <a:cs typeface="Courier New"/>
              </a:rPr>
              <a:t>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'-----------------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'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736" y="4355322"/>
            <a:ext cx="4155440" cy="200660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470"/>
              </a:lnSpc>
            </a:pPr>
            <a:r>
              <a:rPr dirty="0" sz="1350" spc="5">
                <a:latin typeface="Courier New"/>
                <a:cs typeface="Courier New"/>
              </a:rPr>
              <a:t>x_mat[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5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3459" y="4969331"/>
            <a:ext cx="2724785" cy="10350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810" algn="l"/>
                <a:tab pos="1668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	9	2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146810" algn="l"/>
                <a:tab pos="1668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	1	6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-6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"-----------------"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51842" y="301155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09023" y="305920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54681" y="301155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21392" y="305920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13856" y="3011558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13856" y="3030618"/>
            <a:ext cx="3449954" cy="124460"/>
          </a:xfrm>
          <a:custGeom>
            <a:avLst/>
            <a:gdLst/>
            <a:ahLst/>
            <a:cxnLst/>
            <a:rect l="l" t="t" r="r" b="b"/>
            <a:pathLst>
              <a:path w="3449954" h="124460">
                <a:moveTo>
                  <a:pt x="0" y="0"/>
                </a:moveTo>
                <a:lnTo>
                  <a:pt x="3449949" y="0"/>
                </a:lnTo>
                <a:lnTo>
                  <a:pt x="3449949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1842" y="3402298"/>
            <a:ext cx="4364990" cy="1019810"/>
          </a:xfrm>
          <a:custGeom>
            <a:avLst/>
            <a:gdLst/>
            <a:ahLst/>
            <a:cxnLst/>
            <a:rect l="l" t="t" r="r" b="b"/>
            <a:pathLst>
              <a:path w="4364990" h="1019810">
                <a:moveTo>
                  <a:pt x="0" y="0"/>
                </a:moveTo>
                <a:lnTo>
                  <a:pt x="4364853" y="0"/>
                </a:lnTo>
                <a:lnTo>
                  <a:pt x="4364853" y="1019736"/>
                </a:lnTo>
                <a:lnTo>
                  <a:pt x="0" y="1019736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51842" y="4650760"/>
            <a:ext cx="4364990" cy="419734"/>
          </a:xfrm>
          <a:custGeom>
            <a:avLst/>
            <a:gdLst/>
            <a:ahLst/>
            <a:cxnLst/>
            <a:rect l="l" t="t" r="r" b="b"/>
            <a:pathLst>
              <a:path w="4364990" h="419735">
                <a:moveTo>
                  <a:pt x="0" y="0"/>
                </a:moveTo>
                <a:lnTo>
                  <a:pt x="4364853" y="0"/>
                </a:lnTo>
                <a:lnTo>
                  <a:pt x="4364853" y="419330"/>
                </a:lnTo>
                <a:lnTo>
                  <a:pt x="0" y="41933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51842" y="5298817"/>
            <a:ext cx="4364990" cy="810260"/>
          </a:xfrm>
          <a:custGeom>
            <a:avLst/>
            <a:gdLst/>
            <a:ahLst/>
            <a:cxnLst/>
            <a:rect l="l" t="t" r="r" b="b"/>
            <a:pathLst>
              <a:path w="4364990" h="810260">
                <a:moveTo>
                  <a:pt x="0" y="0"/>
                </a:moveTo>
                <a:lnTo>
                  <a:pt x="4364853" y="0"/>
                </a:lnTo>
                <a:lnTo>
                  <a:pt x="4364853" y="810071"/>
                </a:lnTo>
                <a:lnTo>
                  <a:pt x="0" y="81007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51842" y="2201487"/>
            <a:ext cx="4403090" cy="82931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 marR="21590">
              <a:lnSpc>
                <a:spcPts val="16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x_char =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matrix(</a:t>
            </a:r>
            <a:endParaRPr sz="1350">
              <a:latin typeface="Courier New"/>
              <a:cs typeface="Courier New"/>
            </a:endParaRPr>
          </a:p>
          <a:p>
            <a:pPr marL="107314" indent="208279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latin typeface="Courier New"/>
                <a:cs typeface="Courier New"/>
              </a:rPr>
              <a:t>sample(letters, size =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12</a:t>
            </a:r>
            <a:r>
              <a:rPr dirty="0" sz="1350" spc="5">
                <a:latin typeface="Courier New"/>
                <a:cs typeface="Courier New"/>
              </a:rPr>
              <a:t>), </a:t>
            </a:r>
            <a:r>
              <a:rPr dirty="0" sz="1350" spc="10">
                <a:latin typeface="Courier New"/>
                <a:cs typeface="Courier New"/>
              </a:rPr>
              <a:t>nrow =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n  x_char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327754" y="3498094"/>
          <a:ext cx="2879725" cy="819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069"/>
                <a:gridCol w="1043305"/>
                <a:gridCol w="521969"/>
                <a:gridCol w="501650"/>
              </a:tblGrid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[,1]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[,2]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[,3]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[,4]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135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[1,]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  <a:tabLst>
                          <a:tab pos="57340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"h"	"j"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"n"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"s"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135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[2,]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  <a:tabLst>
                          <a:tab pos="57340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"y"	"c"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"q"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"i"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320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[3,]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  <a:tabLst>
                          <a:tab pos="57340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"p"	"m"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"f"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"e"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6356674" y="4755593"/>
            <a:ext cx="4155440" cy="200660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470"/>
              </a:lnSpc>
            </a:pPr>
            <a:r>
              <a:rPr dirty="0" sz="1350" spc="5">
                <a:latin typeface="Courier New"/>
                <a:cs typeface="Courier New"/>
              </a:rPr>
              <a:t>x_char[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5">
                <a:latin typeface="Courier New"/>
                <a:cs typeface="Courier New"/>
              </a:rPr>
              <a:t>: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5">
                <a:latin typeface="Courier New"/>
                <a:cs typeface="Courier New"/>
              </a:rPr>
              <a:t>: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5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59504" y="5369602"/>
            <a:ext cx="1786255" cy="6343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600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57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"j"	"n"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  <a:tabLst>
                <a:tab pos="13557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"c"	"q"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28066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Matrices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2203" y="1531199"/>
            <a:ext cx="70891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matrix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2D data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structure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made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one/homogeneous data</a:t>
            </a:r>
            <a:r>
              <a:rPr dirty="0" sz="1800" spc="-8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939" y="4231429"/>
            <a:ext cx="0" cy="1915795"/>
          </a:xfrm>
          <a:custGeom>
            <a:avLst/>
            <a:gdLst/>
            <a:ahLst/>
            <a:cxnLst/>
            <a:rect l="l" t="t" r="r" b="b"/>
            <a:pathLst>
              <a:path w="0" h="1915795">
                <a:moveTo>
                  <a:pt x="0" y="0"/>
                </a:moveTo>
                <a:lnTo>
                  <a:pt x="0" y="1915579"/>
                </a:lnTo>
              </a:path>
            </a:pathLst>
          </a:custGeom>
          <a:ln w="47651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71449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0">
                <a:latin typeface="Roboto Condensed"/>
                <a:cs typeface="Roboto Condensed"/>
              </a:rPr>
              <a:t>Frames</a:t>
            </a:r>
            <a:r>
              <a:rPr dirty="0" sz="4100" spc="-5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[1]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2149" y="1725825"/>
            <a:ext cx="1857946" cy="1983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3764" y="4231429"/>
            <a:ext cx="8891905" cy="191579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7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If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do data analysis in R,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you’re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going </a:t>
            </a:r>
            <a:r>
              <a:rPr dirty="0" sz="2700" spc="-1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be using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data</a:t>
            </a:r>
            <a:endParaRPr sz="270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09"/>
              </a:spcBef>
            </a:pP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frames.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A data </a:t>
            </a:r>
            <a:r>
              <a:rPr dirty="0" sz="2700" spc="-15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is a named list of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vectors</a:t>
            </a:r>
            <a:r>
              <a:rPr dirty="0" sz="270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with</a:t>
            </a:r>
            <a:endParaRPr sz="2700">
              <a:latin typeface="Roboto"/>
              <a:cs typeface="Roboto"/>
            </a:endParaRPr>
          </a:p>
          <a:p>
            <a:pPr marL="228600" marR="873760">
              <a:lnSpc>
                <a:spcPct val="115799"/>
              </a:lnSpc>
              <a:spcBef>
                <a:spcPts val="7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attributes for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(column)</a:t>
            </a:r>
            <a:r>
              <a:rPr dirty="0" sz="2550" spc="-894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names</a:t>
            </a:r>
            <a:r>
              <a:rPr dirty="0" sz="27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row.names</a:t>
            </a:r>
            <a:r>
              <a:rPr dirty="0" sz="27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and its  class, </a:t>
            </a:r>
            <a:r>
              <a:rPr dirty="0" sz="2700" spc="-15">
                <a:solidFill>
                  <a:srgbClr val="585D60"/>
                </a:solidFill>
                <a:latin typeface="Roboto"/>
                <a:cs typeface="Roboto"/>
              </a:rPr>
              <a:t>“data.frame”.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27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</a:t>
            </a:r>
            <a:r>
              <a:rPr dirty="0" sz="270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903" y="6199425"/>
            <a:ext cx="5356225" cy="0"/>
          </a:xfrm>
          <a:custGeom>
            <a:avLst/>
            <a:gdLst/>
            <a:ahLst/>
            <a:cxnLst/>
            <a:rect l="l" t="t" r="r" b="b"/>
            <a:pathLst>
              <a:path w="5356225" h="0">
                <a:moveTo>
                  <a:pt x="0" y="0"/>
                </a:moveTo>
                <a:lnTo>
                  <a:pt x="5355998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903" y="6208955"/>
            <a:ext cx="5356225" cy="0"/>
          </a:xfrm>
          <a:custGeom>
            <a:avLst/>
            <a:gdLst/>
            <a:ahLst/>
            <a:cxnLst/>
            <a:rect l="l" t="t" r="r" b="b"/>
            <a:pathLst>
              <a:path w="5356225" h="0">
                <a:moveTo>
                  <a:pt x="0" y="0"/>
                </a:moveTo>
                <a:lnTo>
                  <a:pt x="5355998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61372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2203" y="6269733"/>
            <a:ext cx="538226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3669145"/>
            <a:ext cx="9702165" cy="1820545"/>
          </a:xfrm>
          <a:custGeom>
            <a:avLst/>
            <a:gdLst/>
            <a:ahLst/>
            <a:cxnLst/>
            <a:rect l="l" t="t" r="r" b="b"/>
            <a:pathLst>
              <a:path w="9702165" h="1820545">
                <a:moveTo>
                  <a:pt x="0" y="0"/>
                </a:moveTo>
                <a:lnTo>
                  <a:pt x="9701791" y="0"/>
                </a:lnTo>
                <a:lnTo>
                  <a:pt x="9701791" y="1820277"/>
                </a:lnTo>
                <a:lnTo>
                  <a:pt x="0" y="1820277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14903" y="1534369"/>
          <a:ext cx="9702165" cy="3841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"/>
                <a:gridCol w="1981835"/>
                <a:gridCol w="521334"/>
                <a:gridCol w="6829425"/>
              </a:tblGrid>
              <a:tr h="619466">
                <a:tc gridSpan="2">
                  <a:txBody>
                    <a:bodyPr/>
                    <a:lstStyle/>
                    <a:p>
                      <a:pPr marL="107950" marR="44450">
                        <a:lnSpc>
                          <a:spcPts val="1580"/>
                        </a:lnSpc>
                        <a:spcBef>
                          <a:spcPts val="760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df1 &lt;- data.frame(x</a:t>
                      </a:r>
                      <a:r>
                        <a:rPr dirty="0" sz="135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=  typeof(df1)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7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showing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652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600"/>
                        </a:lnSpc>
                        <a:spcBef>
                          <a:spcPts val="675"/>
                        </a:spcBef>
                      </a:pP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2069">
                        <a:lnSpc>
                          <a:spcPts val="160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that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6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y =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 letters[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5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])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2069">
                        <a:lnSpc>
                          <a:spcPts val="160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its a special case of a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list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</a:tr>
              <a:tr h="228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9800">
                <a:tc gridSpan="2"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[1]</a:t>
                      </a:r>
                      <a:r>
                        <a:rPr dirty="0" sz="1350" spc="-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"list"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28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330">
                <a:tc gridSpan="2"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attributes(df1)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but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also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is of class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data.frame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</a:tr>
              <a:tr h="533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r" marR="44450">
                        <a:lnSpc>
                          <a:spcPts val="1550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254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$names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25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90875">
                <a:tc>
                  <a:txBody>
                    <a:bodyPr/>
                    <a:lstStyle/>
                    <a:p>
                      <a:pPr marL="1079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107950">
                        <a:lnSpc>
                          <a:spcPts val="1550"/>
                        </a:lnSpc>
                        <a:spcBef>
                          <a:spcPts val="145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 "x"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"y"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2069">
                        <a:lnSpc>
                          <a:spcPts val="1550"/>
                        </a:lnSpc>
                        <a:spcBef>
                          <a:spcPts val="145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$class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0405">
                <a:tc>
                  <a:txBody>
                    <a:bodyPr/>
                    <a:lstStyle/>
                    <a:p>
                      <a:pPr algn="just" marL="107950" marR="44450">
                        <a:lnSpc>
                          <a:spcPts val="1580"/>
                        </a:lnSpc>
                        <a:spcBef>
                          <a:spcPts val="1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 ##  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127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"data.frame"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$row.names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6476">
                <a:tc>
                  <a:txBody>
                    <a:bodyPr/>
                    <a:lstStyle/>
                    <a:p>
                      <a:pPr algn="r" marR="4445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 1 2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71449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-10">
                <a:latin typeface="Roboto Condensed"/>
                <a:cs typeface="Roboto Condensed"/>
              </a:rPr>
              <a:t>Frames</a:t>
            </a:r>
            <a:r>
              <a:rPr dirty="0" sz="4100" spc="-5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[2]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759" y="4140200"/>
            <a:ext cx="23431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203" y="5714978"/>
            <a:ext cx="95288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contrast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regular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list, a 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has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an additional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constraint: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length of each of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its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203" y="6029476"/>
            <a:ext cx="79133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must be the same.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gives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their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rectangular</a:t>
            </a:r>
            <a:r>
              <a:rPr dirty="0" sz="1800" spc="3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structure.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903" y="6199425"/>
            <a:ext cx="5470525" cy="0"/>
          </a:xfrm>
          <a:custGeom>
            <a:avLst/>
            <a:gdLst/>
            <a:ahLst/>
            <a:cxnLst/>
            <a:rect l="l" t="t" r="r" b="b"/>
            <a:pathLst>
              <a:path w="5470525" h="0">
                <a:moveTo>
                  <a:pt x="0" y="0"/>
                </a:moveTo>
                <a:lnTo>
                  <a:pt x="5470361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208955"/>
            <a:ext cx="5470525" cy="0"/>
          </a:xfrm>
          <a:custGeom>
            <a:avLst/>
            <a:gdLst/>
            <a:ahLst/>
            <a:cxnLst/>
            <a:rect l="l" t="t" r="r" b="b"/>
            <a:pathLst>
              <a:path w="5470525" h="0">
                <a:moveTo>
                  <a:pt x="0" y="0"/>
                </a:moveTo>
                <a:lnTo>
                  <a:pt x="5470361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5735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203" y="6269733"/>
            <a:ext cx="549846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Chapter 3 on</a:t>
            </a:r>
            <a:r>
              <a:rPr dirty="0" sz="1250" spc="3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520993"/>
            <a:ext cx="6714490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Structures: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4100" spc="-10">
                <a:solidFill>
                  <a:srgbClr val="C2132D"/>
                </a:solidFill>
                <a:latin typeface="Roboto Condensed"/>
                <a:cs typeface="Roboto Condensed"/>
              </a:rPr>
              <a:t>Frames</a:t>
            </a:r>
            <a:r>
              <a:rPr dirty="0" sz="4100" spc="-5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[3]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481642"/>
            <a:ext cx="9459595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noted in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df1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columns in a 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be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types. Hence, it is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widely used in data analysis than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matrices.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21629" y="2287259"/>
            <a:ext cx="3888340" cy="382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903" y="6199425"/>
            <a:ext cx="6680834" cy="0"/>
          </a:xfrm>
          <a:custGeom>
            <a:avLst/>
            <a:gdLst/>
            <a:ahLst/>
            <a:cxnLst/>
            <a:rect l="l" t="t" r="r" b="b"/>
            <a:pathLst>
              <a:path w="6680834" h="0">
                <a:moveTo>
                  <a:pt x="0" y="0"/>
                </a:moveTo>
                <a:lnTo>
                  <a:pt x="6680703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903" y="6208955"/>
            <a:ext cx="6680834" cy="0"/>
          </a:xfrm>
          <a:custGeom>
            <a:avLst/>
            <a:gdLst/>
            <a:ahLst/>
            <a:cxnLst/>
            <a:rect l="l" t="t" r="r" b="b"/>
            <a:pathLst>
              <a:path w="6680834" h="0">
                <a:moveTo>
                  <a:pt x="0" y="0"/>
                </a:moveTo>
                <a:lnTo>
                  <a:pt x="6680703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6076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94660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203" y="6269733"/>
            <a:ext cx="670687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adapted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4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939" y="1534369"/>
            <a:ext cx="0" cy="1277620"/>
          </a:xfrm>
          <a:custGeom>
            <a:avLst/>
            <a:gdLst/>
            <a:ahLst/>
            <a:cxnLst/>
            <a:rect l="l" t="t" r="r" b="b"/>
            <a:pathLst>
              <a:path w="0" h="1277620">
                <a:moveTo>
                  <a:pt x="0" y="0"/>
                </a:moveTo>
                <a:lnTo>
                  <a:pt x="0" y="1277053"/>
                </a:lnTo>
              </a:path>
            </a:pathLst>
          </a:custGeom>
          <a:ln w="47651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903" y="3040148"/>
            <a:ext cx="1867928" cy="3049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935228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Data </a:t>
            </a:r>
            <a:r>
              <a:rPr dirty="0" sz="4100" spc="5">
                <a:latin typeface="Roboto Condensed"/>
                <a:cs typeface="Roboto Condensed"/>
              </a:rPr>
              <a:t>Structures: </a:t>
            </a:r>
            <a:r>
              <a:rPr dirty="0" sz="4100" spc="10">
                <a:latin typeface="Roboto Condensed"/>
                <a:cs typeface="Roboto Condensed"/>
              </a:rPr>
              <a:t>So What </a:t>
            </a:r>
            <a:r>
              <a:rPr dirty="0" sz="4100" spc="5">
                <a:latin typeface="Roboto Condensed"/>
                <a:cs typeface="Roboto Condensed"/>
              </a:rPr>
              <a:t>is </a:t>
            </a:r>
            <a:r>
              <a:rPr dirty="0" sz="4100" spc="10">
                <a:latin typeface="Roboto Condensed"/>
                <a:cs typeface="Roboto Condensed"/>
              </a:rPr>
              <a:t>a Tibble</a:t>
            </a:r>
            <a:r>
              <a:rPr dirty="0" sz="4100" spc="-2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Anyway?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3764" y="1534369"/>
            <a:ext cx="8891905" cy="127762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Tibble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modern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reimagining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of the data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frame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Tibbles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designed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</a:t>
            </a:r>
            <a:r>
              <a:rPr dirty="0" sz="180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(as</a:t>
            </a:r>
            <a:endParaRPr sz="1800">
              <a:latin typeface="Roboto"/>
              <a:cs typeface="Roboto"/>
            </a:endParaRPr>
          </a:p>
          <a:p>
            <a:pPr marL="228600" marR="9525">
              <a:lnSpc>
                <a:spcPct val="116399"/>
              </a:lnSpc>
              <a:spcBef>
                <a:spcPts val="3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much as possible)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drop-in replacements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for data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frames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fix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those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frustrations.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 concise, and fun,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way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summarise the main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differences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that tibbles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lazy and  surly: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they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do less and complain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more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228" y="2987421"/>
            <a:ext cx="5380355" cy="154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427990">
              <a:lnSpc>
                <a:spcPct val="118100"/>
              </a:lnSpc>
              <a:spcBef>
                <a:spcPts val="100"/>
              </a:spcBef>
            </a:pP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learn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about the basics of tibble,</a:t>
            </a:r>
            <a:r>
              <a:rPr dirty="0" sz="1800" spc="-5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please  consult the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reference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below:</a:t>
            </a:r>
            <a:endParaRPr sz="1800">
              <a:latin typeface="Roboto"/>
              <a:cs typeface="Roboto"/>
            </a:endParaRPr>
          </a:p>
          <a:p>
            <a:pPr marL="146050" marR="5080" indent="-133985">
              <a:lnSpc>
                <a:spcPct val="114599"/>
              </a:lnSpc>
              <a:spcBef>
                <a:spcPts val="187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Data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frames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and tibbles (Click and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read from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3.6</a:t>
            </a:r>
            <a:r>
              <a:rPr dirty="0" sz="1800" spc="-6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up 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to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and including 3.6.5)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205168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35">
                <a:latin typeface="Roboto Condensed"/>
                <a:cs typeface="Roboto Condensed"/>
              </a:rPr>
              <a:t>F</a:t>
            </a:r>
            <a:r>
              <a:rPr dirty="0" sz="4100" spc="10">
                <a:latin typeface="Roboto Condensed"/>
                <a:cs typeface="Roboto Condensed"/>
              </a:rPr>
              <a:t>unctions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481642"/>
            <a:ext cx="8799195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function call consists of the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function name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one 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argument</a:t>
            </a:r>
            <a:r>
              <a:rPr dirty="0" sz="1800" spc="-8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within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parentheses.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2401622"/>
            <a:ext cx="9702165" cy="61976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14300" rIns="0" bIns="0" rtlCol="0" vert="horz">
            <a:spAutoFit/>
          </a:bodyPr>
          <a:lstStyle/>
          <a:p>
            <a:pPr marL="107950" marR="4371975">
              <a:lnSpc>
                <a:spcPts val="1500"/>
              </a:lnSpc>
              <a:spcBef>
                <a:spcPts val="900"/>
              </a:spcBef>
            </a:pPr>
            <a:r>
              <a:rPr dirty="0" sz="1350" spc="10">
                <a:latin typeface="Courier New"/>
                <a:cs typeface="Courier New"/>
              </a:rPr>
              <a:t>temp_high_forecast = </a:t>
            </a:r>
            <a:r>
              <a:rPr dirty="0" sz="1350" spc="5">
                <a:latin typeface="Courier New"/>
                <a:cs typeface="Courier New"/>
              </a:rPr>
              <a:t>c(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86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84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85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89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89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84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81</a:t>
            </a:r>
            <a:r>
              <a:rPr dirty="0" sz="1350" spc="5">
                <a:latin typeface="Courier New"/>
                <a:cs typeface="Courier New"/>
              </a:rPr>
              <a:t>)  </a:t>
            </a:r>
            <a:r>
              <a:rPr dirty="0" sz="1350" spc="10">
                <a:latin typeface="Courier New"/>
                <a:cs typeface="Courier New"/>
              </a:rPr>
              <a:t>mean(x =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3249814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9692" y="3894701"/>
            <a:ext cx="8870950" cy="738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 name: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mean()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a built-in R function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compute mean of a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first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(LHS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specify the data (RHS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temp_high_forecast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939" y="2906725"/>
            <a:ext cx="0" cy="324485"/>
          </a:xfrm>
          <a:custGeom>
            <a:avLst/>
            <a:gdLst/>
            <a:ahLst/>
            <a:cxnLst/>
            <a:rect l="l" t="t" r="r" b="b"/>
            <a:pathLst>
              <a:path w="0" h="324485">
                <a:moveTo>
                  <a:pt x="0" y="0"/>
                </a:moveTo>
                <a:lnTo>
                  <a:pt x="0" y="324028"/>
                </a:lnTo>
              </a:path>
            </a:pathLst>
          </a:custGeom>
          <a:ln w="47651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203" y="520993"/>
            <a:ext cx="4307840" cy="2055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Function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Help</a:t>
            </a:r>
            <a:r>
              <a:rPr dirty="0" sz="4100" spc="-3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Page</a:t>
            </a:r>
            <a:endParaRPr sz="4100">
              <a:latin typeface="Roboto Condensed"/>
              <a:cs typeface="Roboto Condensed"/>
            </a:endParaRPr>
          </a:p>
          <a:p>
            <a:pPr marL="12700">
              <a:lnSpc>
                <a:spcPct val="100000"/>
              </a:lnSpc>
              <a:spcBef>
                <a:spcPts val="301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Check the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function's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help page with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?mean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Class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Activity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764" y="2906725"/>
            <a:ext cx="8891905" cy="32448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3175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25"/>
              </a:spcBef>
            </a:pPr>
            <a:r>
              <a:rPr dirty="0" sz="1850" spc="175" i="1">
                <a:solidFill>
                  <a:srgbClr val="585D60"/>
                </a:solidFill>
                <a:latin typeface="Gill Sans MT"/>
                <a:cs typeface="Gill Sans MT"/>
              </a:rPr>
              <a:t>Please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90" i="1">
                <a:solidFill>
                  <a:srgbClr val="585D60"/>
                </a:solidFill>
                <a:latin typeface="Gill Sans MT"/>
                <a:cs typeface="Gill Sans MT"/>
              </a:rPr>
              <a:t>take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45" i="1">
                <a:solidFill>
                  <a:srgbClr val="585D60"/>
                </a:solidFill>
                <a:latin typeface="Gill Sans MT"/>
                <a:cs typeface="Gill Sans MT"/>
              </a:rPr>
              <a:t>2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45" i="1">
                <a:solidFill>
                  <a:srgbClr val="585D60"/>
                </a:solidFill>
                <a:latin typeface="Gill Sans MT"/>
                <a:cs typeface="Gill Sans MT"/>
              </a:rPr>
              <a:t>minutes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20" i="1">
                <a:solidFill>
                  <a:srgbClr val="585D60"/>
                </a:solidFill>
                <a:latin typeface="Gill Sans MT"/>
                <a:cs typeface="Gill Sans MT"/>
              </a:rPr>
              <a:t>to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35" i="1">
                <a:solidFill>
                  <a:srgbClr val="585D60"/>
                </a:solidFill>
                <a:latin typeface="Gill Sans MT"/>
                <a:cs typeface="Gill Sans MT"/>
              </a:rPr>
              <a:t>investigate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0" i="1">
                <a:solidFill>
                  <a:srgbClr val="585D60"/>
                </a:solidFill>
                <a:latin typeface="Gill Sans MT"/>
                <a:cs typeface="Gill Sans MT"/>
              </a:rPr>
              <a:t>the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4" i="1">
                <a:solidFill>
                  <a:srgbClr val="585D60"/>
                </a:solidFill>
                <a:latin typeface="Gill Sans MT"/>
                <a:cs typeface="Gill Sans MT"/>
              </a:rPr>
              <a:t>help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45" i="1">
                <a:solidFill>
                  <a:srgbClr val="585D60"/>
                </a:solidFill>
                <a:latin typeface="Gill Sans MT"/>
                <a:cs typeface="Gill Sans MT"/>
              </a:rPr>
              <a:t>page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4" i="1">
                <a:solidFill>
                  <a:srgbClr val="585D60"/>
                </a:solidFill>
                <a:latin typeface="Gill Sans MT"/>
                <a:cs typeface="Gill Sans MT"/>
              </a:rPr>
              <a:t>for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750" spc="-25" i="1">
                <a:solidFill>
                  <a:srgbClr val="C2132D"/>
                </a:solidFill>
                <a:latin typeface="Courier New"/>
                <a:cs typeface="Courier New"/>
              </a:rPr>
              <a:t>mean</a:t>
            </a:r>
            <a:r>
              <a:rPr dirty="0" sz="1750" spc="-605" i="1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50" spc="105" i="1">
                <a:solidFill>
                  <a:srgbClr val="585D60"/>
                </a:solidFill>
                <a:latin typeface="Gill Sans MT"/>
                <a:cs typeface="Gill Sans MT"/>
              </a:rPr>
              <a:t>in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25" i="1">
                <a:solidFill>
                  <a:srgbClr val="585D60"/>
                </a:solidFill>
                <a:latin typeface="Gill Sans MT"/>
                <a:cs typeface="Gill Sans MT"/>
              </a:rPr>
              <a:t>R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35" i="1">
                <a:solidFill>
                  <a:srgbClr val="585D60"/>
                </a:solidFill>
                <a:latin typeface="Gill Sans MT"/>
                <a:cs typeface="Gill Sans MT"/>
              </a:rPr>
              <a:t>Studio.</a:t>
            </a:r>
            <a:endParaRPr sz="185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903" y="3459479"/>
            <a:ext cx="9702165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mean(x = temp_high_forecast, trim =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5">
                <a:latin typeface="Courier New"/>
                <a:cs typeface="Courier New"/>
              </a:rPr>
              <a:t>, </a:t>
            </a:r>
            <a:r>
              <a:rPr dirty="0" sz="1350" spc="10">
                <a:latin typeface="Courier New"/>
                <a:cs typeface="Courier New"/>
              </a:rPr>
              <a:t>na.rm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5" b="1">
                <a:solidFill>
                  <a:srgbClr val="000080"/>
                </a:solidFill>
                <a:latin typeface="Courier New"/>
                <a:cs typeface="Courier New"/>
              </a:rPr>
              <a:t>...</a:t>
            </a:r>
            <a:r>
              <a:rPr dirty="0" sz="1350" spc="5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9692" y="3949976"/>
            <a:ext cx="4341495" cy="2188845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3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Usage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section</a:t>
            </a:r>
            <a:endParaRPr sz="1800">
              <a:latin typeface="Roboto"/>
              <a:cs typeface="Roboto"/>
            </a:endParaRPr>
          </a:p>
          <a:p>
            <a:pPr lvl="1" marL="527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default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Arguments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section</a:t>
            </a:r>
            <a:endParaRPr sz="1800">
              <a:latin typeface="Roboto"/>
              <a:cs typeface="Roboto"/>
            </a:endParaRPr>
          </a:p>
          <a:p>
            <a:pPr lvl="1" marL="527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does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trim</a:t>
            </a:r>
            <a:r>
              <a:rPr dirty="0" sz="1700" spc="-59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2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Run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Example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09176" y="182880"/>
            <a:ext cx="1978660" cy="969644"/>
          </a:xfrm>
          <a:custGeom>
            <a:avLst/>
            <a:gdLst/>
            <a:ahLst/>
            <a:cxnLst/>
            <a:rect l="l" t="t" r="r" b="b"/>
            <a:pathLst>
              <a:path w="1978659" h="969644">
                <a:moveTo>
                  <a:pt x="1978152" y="969264"/>
                </a:moveTo>
                <a:lnTo>
                  <a:pt x="0" y="969264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3027"/>
                </a:lnTo>
                <a:lnTo>
                  <a:pt x="273555" y="103027"/>
                </a:lnTo>
                <a:lnTo>
                  <a:pt x="260411" y="103662"/>
                </a:lnTo>
                <a:lnTo>
                  <a:pt x="222495" y="113183"/>
                </a:lnTo>
                <a:lnTo>
                  <a:pt x="188951" y="133261"/>
                </a:lnTo>
                <a:lnTo>
                  <a:pt x="162595" y="162310"/>
                </a:lnTo>
                <a:lnTo>
                  <a:pt x="145843" y="197777"/>
                </a:lnTo>
                <a:lnTo>
                  <a:pt x="140131" y="236451"/>
                </a:lnTo>
                <a:lnTo>
                  <a:pt x="140131" y="655781"/>
                </a:lnTo>
                <a:lnTo>
                  <a:pt x="145844" y="694454"/>
                </a:lnTo>
                <a:lnTo>
                  <a:pt x="162595" y="729921"/>
                </a:lnTo>
                <a:lnTo>
                  <a:pt x="188951" y="758971"/>
                </a:lnTo>
                <a:lnTo>
                  <a:pt x="222495" y="779048"/>
                </a:lnTo>
                <a:lnTo>
                  <a:pt x="260411" y="788570"/>
                </a:lnTo>
                <a:lnTo>
                  <a:pt x="273555" y="789205"/>
                </a:lnTo>
                <a:lnTo>
                  <a:pt x="1978152" y="789205"/>
                </a:lnTo>
                <a:lnTo>
                  <a:pt x="1978152" y="969264"/>
                </a:lnTo>
                <a:close/>
              </a:path>
              <a:path w="1978659" h="969644">
                <a:moveTo>
                  <a:pt x="1978152" y="789205"/>
                </a:moveTo>
                <a:lnTo>
                  <a:pt x="1703091" y="789205"/>
                </a:lnTo>
                <a:lnTo>
                  <a:pt x="1716234" y="788570"/>
                </a:lnTo>
                <a:lnTo>
                  <a:pt x="1729125" y="786666"/>
                </a:lnTo>
                <a:lnTo>
                  <a:pt x="1766050" y="773432"/>
                </a:lnTo>
                <a:lnTo>
                  <a:pt x="1797436" y="750126"/>
                </a:lnTo>
                <a:lnTo>
                  <a:pt x="1820741" y="718740"/>
                </a:lnTo>
                <a:lnTo>
                  <a:pt x="1833975" y="681816"/>
                </a:lnTo>
                <a:lnTo>
                  <a:pt x="1836515" y="655781"/>
                </a:lnTo>
                <a:lnTo>
                  <a:pt x="1836515" y="236451"/>
                </a:lnTo>
                <a:lnTo>
                  <a:pt x="1830801" y="197777"/>
                </a:lnTo>
                <a:lnTo>
                  <a:pt x="1814049" y="162310"/>
                </a:lnTo>
                <a:lnTo>
                  <a:pt x="1787692" y="133261"/>
                </a:lnTo>
                <a:lnTo>
                  <a:pt x="1754148" y="113183"/>
                </a:lnTo>
                <a:lnTo>
                  <a:pt x="1716234" y="103662"/>
                </a:lnTo>
                <a:lnTo>
                  <a:pt x="1703091" y="103027"/>
                </a:lnTo>
                <a:lnTo>
                  <a:pt x="1978152" y="103027"/>
                </a:lnTo>
                <a:lnTo>
                  <a:pt x="1978152" y="789205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54071" y="290672"/>
            <a:ext cx="1687195" cy="676910"/>
          </a:xfrm>
          <a:custGeom>
            <a:avLst/>
            <a:gdLst/>
            <a:ahLst/>
            <a:cxnLst/>
            <a:rect l="l" t="t" r="r" b="b"/>
            <a:pathLst>
              <a:path w="1687195" h="676910">
                <a:moveTo>
                  <a:pt x="1566643" y="676647"/>
                </a:moveTo>
                <a:lnTo>
                  <a:pt x="120210" y="676647"/>
                </a:lnTo>
                <a:lnTo>
                  <a:pt x="111843" y="675823"/>
                </a:lnTo>
                <a:lnTo>
                  <a:pt x="71617" y="663620"/>
                </a:lnTo>
                <a:lnTo>
                  <a:pt x="31709" y="632990"/>
                </a:lnTo>
                <a:lnTo>
                  <a:pt x="6560" y="589419"/>
                </a:lnTo>
                <a:lnTo>
                  <a:pt x="0" y="556437"/>
                </a:lnTo>
                <a:lnTo>
                  <a:pt x="0" y="120210"/>
                </a:lnTo>
                <a:lnTo>
                  <a:pt x="13026" y="71618"/>
                </a:lnTo>
                <a:lnTo>
                  <a:pt x="43656" y="31709"/>
                </a:lnTo>
                <a:lnTo>
                  <a:pt x="87227" y="6560"/>
                </a:lnTo>
                <a:lnTo>
                  <a:pt x="120210" y="0"/>
                </a:lnTo>
                <a:lnTo>
                  <a:pt x="1566643" y="0"/>
                </a:lnTo>
                <a:lnTo>
                  <a:pt x="1615234" y="13026"/>
                </a:lnTo>
                <a:lnTo>
                  <a:pt x="1655143" y="43656"/>
                </a:lnTo>
                <a:lnTo>
                  <a:pt x="1680291" y="87227"/>
                </a:lnTo>
                <a:lnTo>
                  <a:pt x="1686854" y="120210"/>
                </a:lnTo>
                <a:lnTo>
                  <a:pt x="1686854" y="556437"/>
                </a:lnTo>
                <a:lnTo>
                  <a:pt x="1673825" y="605029"/>
                </a:lnTo>
                <a:lnTo>
                  <a:pt x="1643196" y="644937"/>
                </a:lnTo>
                <a:lnTo>
                  <a:pt x="1599624" y="670086"/>
                </a:lnTo>
                <a:lnTo>
                  <a:pt x="1566643" y="676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54072" y="290672"/>
            <a:ext cx="1687195" cy="676910"/>
          </a:xfrm>
          <a:custGeom>
            <a:avLst/>
            <a:gdLst/>
            <a:ahLst/>
            <a:cxnLst/>
            <a:rect l="l" t="t" r="r" b="b"/>
            <a:pathLst>
              <a:path w="1687195" h="676910">
                <a:moveTo>
                  <a:pt x="0" y="547989"/>
                </a:moveTo>
                <a:lnTo>
                  <a:pt x="0" y="128658"/>
                </a:lnTo>
                <a:lnTo>
                  <a:pt x="0" y="120210"/>
                </a:lnTo>
                <a:lnTo>
                  <a:pt x="824" y="111843"/>
                </a:lnTo>
                <a:lnTo>
                  <a:pt x="2472" y="103558"/>
                </a:lnTo>
                <a:lnTo>
                  <a:pt x="4120" y="95272"/>
                </a:lnTo>
                <a:lnTo>
                  <a:pt x="6560" y="87227"/>
                </a:lnTo>
                <a:lnTo>
                  <a:pt x="9793" y="79422"/>
                </a:lnTo>
                <a:lnTo>
                  <a:pt x="13026" y="71618"/>
                </a:lnTo>
                <a:lnTo>
                  <a:pt x="37682" y="37683"/>
                </a:lnTo>
                <a:lnTo>
                  <a:pt x="43656" y="31709"/>
                </a:lnTo>
                <a:lnTo>
                  <a:pt x="50154" y="26376"/>
                </a:lnTo>
                <a:lnTo>
                  <a:pt x="57179" y="21682"/>
                </a:lnTo>
                <a:lnTo>
                  <a:pt x="64202" y="16989"/>
                </a:lnTo>
                <a:lnTo>
                  <a:pt x="71617" y="13026"/>
                </a:lnTo>
                <a:lnTo>
                  <a:pt x="79422" y="9793"/>
                </a:lnTo>
                <a:lnTo>
                  <a:pt x="87227" y="6560"/>
                </a:lnTo>
                <a:lnTo>
                  <a:pt x="95272" y="4120"/>
                </a:lnTo>
                <a:lnTo>
                  <a:pt x="103558" y="2472"/>
                </a:lnTo>
                <a:lnTo>
                  <a:pt x="111843" y="824"/>
                </a:lnTo>
                <a:lnTo>
                  <a:pt x="120210" y="0"/>
                </a:lnTo>
                <a:lnTo>
                  <a:pt x="128658" y="0"/>
                </a:lnTo>
                <a:lnTo>
                  <a:pt x="1558196" y="0"/>
                </a:lnTo>
                <a:lnTo>
                  <a:pt x="1566643" y="0"/>
                </a:lnTo>
                <a:lnTo>
                  <a:pt x="1575010" y="824"/>
                </a:lnTo>
                <a:lnTo>
                  <a:pt x="1583294" y="2472"/>
                </a:lnTo>
                <a:lnTo>
                  <a:pt x="1591579" y="4120"/>
                </a:lnTo>
                <a:lnTo>
                  <a:pt x="1599624" y="6560"/>
                </a:lnTo>
                <a:lnTo>
                  <a:pt x="1607429" y="9793"/>
                </a:lnTo>
                <a:lnTo>
                  <a:pt x="1615234" y="13026"/>
                </a:lnTo>
                <a:lnTo>
                  <a:pt x="1649170" y="37683"/>
                </a:lnTo>
                <a:lnTo>
                  <a:pt x="1673825" y="71618"/>
                </a:lnTo>
                <a:lnTo>
                  <a:pt x="1686029" y="111843"/>
                </a:lnTo>
                <a:lnTo>
                  <a:pt x="1686854" y="120210"/>
                </a:lnTo>
                <a:lnTo>
                  <a:pt x="1686854" y="128658"/>
                </a:lnTo>
                <a:lnTo>
                  <a:pt x="1686854" y="547989"/>
                </a:lnTo>
                <a:lnTo>
                  <a:pt x="1686854" y="556437"/>
                </a:lnTo>
                <a:lnTo>
                  <a:pt x="1686029" y="564803"/>
                </a:lnTo>
                <a:lnTo>
                  <a:pt x="1673825" y="605029"/>
                </a:lnTo>
                <a:lnTo>
                  <a:pt x="1649170" y="638964"/>
                </a:lnTo>
                <a:lnTo>
                  <a:pt x="1629672" y="654964"/>
                </a:lnTo>
                <a:lnTo>
                  <a:pt x="1622648" y="659657"/>
                </a:lnTo>
                <a:lnTo>
                  <a:pt x="1615234" y="663620"/>
                </a:lnTo>
                <a:lnTo>
                  <a:pt x="1607429" y="666853"/>
                </a:lnTo>
                <a:lnTo>
                  <a:pt x="1599624" y="670086"/>
                </a:lnTo>
                <a:lnTo>
                  <a:pt x="1591579" y="672527"/>
                </a:lnTo>
                <a:lnTo>
                  <a:pt x="1583294" y="674175"/>
                </a:lnTo>
                <a:lnTo>
                  <a:pt x="1575010" y="675823"/>
                </a:lnTo>
                <a:lnTo>
                  <a:pt x="1566643" y="676647"/>
                </a:lnTo>
                <a:lnTo>
                  <a:pt x="1558196" y="676647"/>
                </a:lnTo>
                <a:lnTo>
                  <a:pt x="128658" y="676647"/>
                </a:lnTo>
                <a:lnTo>
                  <a:pt x="120210" y="676647"/>
                </a:lnTo>
                <a:lnTo>
                  <a:pt x="111843" y="675823"/>
                </a:lnTo>
                <a:lnTo>
                  <a:pt x="103558" y="674175"/>
                </a:lnTo>
                <a:lnTo>
                  <a:pt x="95272" y="672527"/>
                </a:lnTo>
                <a:lnTo>
                  <a:pt x="87227" y="670086"/>
                </a:lnTo>
                <a:lnTo>
                  <a:pt x="79422" y="666853"/>
                </a:lnTo>
                <a:lnTo>
                  <a:pt x="71617" y="663620"/>
                </a:lnTo>
                <a:lnTo>
                  <a:pt x="64202" y="659657"/>
                </a:lnTo>
                <a:lnTo>
                  <a:pt x="57179" y="654964"/>
                </a:lnTo>
                <a:lnTo>
                  <a:pt x="50154" y="650271"/>
                </a:lnTo>
                <a:lnTo>
                  <a:pt x="43656" y="644937"/>
                </a:lnTo>
                <a:lnTo>
                  <a:pt x="37682" y="638964"/>
                </a:lnTo>
                <a:lnTo>
                  <a:pt x="31709" y="632990"/>
                </a:lnTo>
                <a:lnTo>
                  <a:pt x="26376" y="626491"/>
                </a:lnTo>
                <a:lnTo>
                  <a:pt x="21682" y="619467"/>
                </a:lnTo>
                <a:lnTo>
                  <a:pt x="16989" y="612443"/>
                </a:lnTo>
                <a:lnTo>
                  <a:pt x="13026" y="605029"/>
                </a:lnTo>
                <a:lnTo>
                  <a:pt x="9793" y="597224"/>
                </a:lnTo>
                <a:lnTo>
                  <a:pt x="6560" y="589419"/>
                </a:lnTo>
                <a:lnTo>
                  <a:pt x="4120" y="581374"/>
                </a:lnTo>
                <a:lnTo>
                  <a:pt x="2472" y="573089"/>
                </a:lnTo>
                <a:lnTo>
                  <a:pt x="824" y="564803"/>
                </a:lnTo>
                <a:lnTo>
                  <a:pt x="0" y="556437"/>
                </a:lnTo>
                <a:lnTo>
                  <a:pt x="0" y="547989"/>
                </a:lnTo>
                <a:close/>
              </a:path>
            </a:pathLst>
          </a:custGeom>
          <a:ln w="2859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79890">
              <a:lnSpc>
                <a:spcPct val="100000"/>
              </a:lnSpc>
              <a:spcBef>
                <a:spcPts val="100"/>
              </a:spcBef>
            </a:pPr>
            <a:r>
              <a:rPr dirty="0"/>
              <a:t>0</a:t>
            </a:r>
            <a:r>
              <a:rPr dirty="0" spc="-5"/>
              <a:t>2:</a:t>
            </a:r>
            <a:r>
              <a:rPr dirty="0"/>
              <a:t>00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1826637"/>
            <a:ext cx="252158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Match 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by</a:t>
            </a:r>
            <a:r>
              <a:rPr dirty="0" sz="2600" spc="-6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latin typeface="Roboto Condensed"/>
                <a:cs typeface="Roboto Condensed"/>
              </a:rPr>
              <a:t>positions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903" y="2582697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mean(temp_high_forecast,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0.1</a:t>
            </a:r>
            <a:r>
              <a:rPr dirty="0" sz="1350" spc="5">
                <a:latin typeface="Courier New"/>
                <a:cs typeface="Courier New"/>
              </a:rPr>
              <a:t>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3230753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1842" y="300202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09023" y="304967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54681" y="300202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21392" y="304967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3856" y="3002027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13856" y="3021088"/>
            <a:ext cx="3078480" cy="124460"/>
          </a:xfrm>
          <a:custGeom>
            <a:avLst/>
            <a:gdLst/>
            <a:ahLst/>
            <a:cxnLst/>
            <a:rect l="l" t="t" r="r" b="b"/>
            <a:pathLst>
              <a:path w="3078479" h="124460">
                <a:moveTo>
                  <a:pt x="0" y="0"/>
                </a:moveTo>
                <a:lnTo>
                  <a:pt x="3078269" y="0"/>
                </a:lnTo>
                <a:lnTo>
                  <a:pt x="3078269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46968" y="1988201"/>
            <a:ext cx="853074" cy="193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38248" y="1826637"/>
            <a:ext cx="2185670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Match 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by</a:t>
            </a:r>
            <a:r>
              <a:rPr dirty="0" sz="26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latin typeface="Roboto Condensed"/>
                <a:cs typeface="Roboto Condensed"/>
              </a:rPr>
              <a:t>names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51842" y="2582697"/>
            <a:ext cx="4364990" cy="43878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mean(x = temp_high_forecast, trim =</a:t>
            </a:r>
            <a:r>
              <a:rPr dirty="0" sz="1350" spc="-30">
                <a:latin typeface="Courier New"/>
                <a:cs typeface="Courier New"/>
              </a:rPr>
              <a:t> </a:t>
            </a:r>
            <a:r>
              <a:rPr dirty="0" sz="1350" spc="5">
                <a:solidFill>
                  <a:srgbClr val="870000"/>
                </a:solidFill>
                <a:latin typeface="Courier New"/>
                <a:cs typeface="Courier New"/>
              </a:rPr>
              <a:t>0.1</a:t>
            </a:r>
            <a:r>
              <a:rPr dirty="0" sz="1350" spc="5"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51842" y="3392768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418782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Function</a:t>
            </a:r>
            <a:r>
              <a:rPr dirty="0" sz="4100" spc="-5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Arguments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302108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2085" y="306873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17742" y="302108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60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4454" y="3068739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5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917" y="3021088"/>
            <a:ext cx="4041140" cy="162560"/>
          </a:xfrm>
          <a:custGeom>
            <a:avLst/>
            <a:gdLst/>
            <a:ahLst/>
            <a:cxnLst/>
            <a:rect l="l" t="t" r="r" b="b"/>
            <a:pathLst>
              <a:path w="4041140" h="162560">
                <a:moveTo>
                  <a:pt x="0" y="0"/>
                </a:moveTo>
                <a:lnTo>
                  <a:pt x="4040824" y="0"/>
                </a:lnTo>
                <a:lnTo>
                  <a:pt x="404082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917" y="3040148"/>
            <a:ext cx="2411730" cy="124460"/>
          </a:xfrm>
          <a:custGeom>
            <a:avLst/>
            <a:gdLst/>
            <a:ahLst/>
            <a:cxnLst/>
            <a:rect l="l" t="t" r="r" b="b"/>
            <a:pathLst>
              <a:path w="2411729" h="124460">
                <a:moveTo>
                  <a:pt x="0" y="0"/>
                </a:moveTo>
                <a:lnTo>
                  <a:pt x="2411152" y="0"/>
                </a:lnTo>
                <a:lnTo>
                  <a:pt x="2411152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4903" y="1763095"/>
            <a:ext cx="4364990" cy="61976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432560">
              <a:lnSpc>
                <a:spcPts val="1580"/>
              </a:lnSpc>
              <a:spcBef>
                <a:spcPts val="760"/>
              </a:spcBef>
            </a:pP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library</a:t>
            </a:r>
            <a:r>
              <a:rPr dirty="0" sz="1350" spc="10">
                <a:latin typeface="Courier New"/>
                <a:cs typeface="Courier New"/>
              </a:rPr>
              <a:t>(dplyr)  </a:t>
            </a:r>
            <a:r>
              <a:rPr dirty="0" sz="1350" spc="10">
                <a:latin typeface="Courier New"/>
                <a:cs typeface="Courier New"/>
              </a:rPr>
              <a:t>cummean(temp_high_forecast)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03" y="2611287"/>
            <a:ext cx="4403090" cy="42925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86.00000 85.00000 85.00000</a:t>
            </a:r>
            <a:r>
              <a:rPr dirty="0" sz="1350" spc="-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86.0000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903" y="3411828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first(temp_high_forecast)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903" y="4059885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903" y="4707942"/>
            <a:ext cx="4364990" cy="419734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last(temp_high_forecast)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903" y="5355999"/>
            <a:ext cx="4364990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81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51842" y="3040148"/>
            <a:ext cx="4337742" cy="224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617855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Use </a:t>
            </a:r>
            <a:r>
              <a:rPr dirty="0" sz="4100" spc="5">
                <a:latin typeface="Roboto Condensed"/>
                <a:cs typeface="Roboto Condensed"/>
              </a:rPr>
              <a:t>Functions </a:t>
            </a:r>
            <a:r>
              <a:rPr dirty="0" sz="4100">
                <a:latin typeface="Roboto Condensed"/>
                <a:cs typeface="Roboto Condensed"/>
              </a:rPr>
              <a:t>from</a:t>
            </a:r>
            <a:r>
              <a:rPr dirty="0" sz="4100" spc="-70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Packages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32828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>
                <a:latin typeface="Roboto Condensed"/>
                <a:cs typeface="Roboto Condensed"/>
              </a:rPr>
              <a:t>Write </a:t>
            </a:r>
            <a:r>
              <a:rPr dirty="0" sz="4100" spc="-25">
                <a:latin typeface="Roboto Condensed"/>
                <a:cs typeface="Roboto Condensed"/>
              </a:rPr>
              <a:t>Your </a:t>
            </a:r>
            <a:r>
              <a:rPr dirty="0" sz="4100" spc="15">
                <a:latin typeface="Roboto Condensed"/>
                <a:cs typeface="Roboto Condensed"/>
              </a:rPr>
              <a:t>Own</a:t>
            </a:r>
            <a:r>
              <a:rPr dirty="0" sz="4100" spc="-1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Functions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903" y="1534369"/>
            <a:ext cx="9702165" cy="199199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5413375">
              <a:lnSpc>
                <a:spcPts val="1580"/>
              </a:lnSpc>
              <a:spcBef>
                <a:spcPts val="760"/>
              </a:spcBef>
              <a:buChar char="❖"/>
              <a:tabLst>
                <a:tab pos="317500" algn="l"/>
                <a:tab pos="525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function_name &lt;- function(arguments) </a:t>
            </a:r>
            <a:r>
              <a:rPr dirty="0" sz="1350" spc="-57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	function_body</a:t>
            </a:r>
            <a:endParaRPr sz="1350">
              <a:latin typeface="Courier New"/>
              <a:cs typeface="Courier New"/>
            </a:endParaRPr>
          </a:p>
          <a:p>
            <a:pPr marL="316865" indent="-209550">
              <a:lnSpc>
                <a:spcPts val="1505"/>
              </a:lnSpc>
              <a:buChar char="❖"/>
              <a:tabLst>
                <a:tab pos="3175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316865" marR="5518150" indent="-208915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latin typeface="Courier New"/>
                <a:cs typeface="Courier New"/>
              </a:rPr>
              <a:t>my_mean &lt;- </a:t>
            </a: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function</a:t>
            </a:r>
            <a:r>
              <a:rPr dirty="0" sz="1350" spc="10">
                <a:latin typeface="Courier New"/>
                <a:cs typeface="Courier New"/>
              </a:rPr>
              <a:t>(x, na.rm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)</a:t>
            </a:r>
            <a:r>
              <a:rPr dirty="0" sz="1350" spc="-6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{  summation &lt;- sum(x, na.rm = na.rm)  summation /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length(x)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20"/>
              </a:lnSpc>
            </a:pPr>
            <a:r>
              <a:rPr dirty="0" sz="1350" spc="10"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ct val="100000"/>
              </a:lnSpc>
              <a:spcBef>
                <a:spcPts val="1305"/>
              </a:spcBef>
            </a:pPr>
            <a:r>
              <a:rPr dirty="0" sz="1350" spc="10">
                <a:latin typeface="Courier New"/>
                <a:cs typeface="Courier New"/>
              </a:rPr>
              <a:t>my_mean(temp_high_forecast)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903" y="3754917"/>
            <a:ext cx="9702165" cy="410209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903" y="617083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903" y="6180365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5650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1024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203" y="6260585"/>
            <a:ext cx="275082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903" y="1534369"/>
            <a:ext cx="9702165" cy="2611755"/>
          </a:xfrm>
          <a:custGeom>
            <a:avLst/>
            <a:gdLst/>
            <a:ahLst/>
            <a:cxnLst/>
            <a:rect l="l" t="t" r="r" b="b"/>
            <a:pathLst>
              <a:path w="9702165" h="2611754">
                <a:moveTo>
                  <a:pt x="0" y="0"/>
                </a:moveTo>
                <a:lnTo>
                  <a:pt x="9701791" y="0"/>
                </a:lnTo>
                <a:lnTo>
                  <a:pt x="9701791" y="2611287"/>
                </a:lnTo>
                <a:lnTo>
                  <a:pt x="0" y="2611287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903" y="414565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2085" y="4193308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38120" y="66711"/>
                </a:moveTo>
                <a:lnTo>
                  <a:pt x="0" y="33355"/>
                </a:lnTo>
                <a:lnTo>
                  <a:pt x="38120" y="0"/>
                </a:lnTo>
                <a:lnTo>
                  <a:pt x="38120" y="66711"/>
                </a:lnTo>
                <a:close/>
              </a:path>
            </a:pathLst>
          </a:custGeom>
          <a:solidFill>
            <a:srgbClr val="A2A2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54681" y="414565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14" y="0"/>
                </a:lnTo>
                <a:lnTo>
                  <a:pt x="162014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21392" y="4193308"/>
            <a:ext cx="38735" cy="67310"/>
          </a:xfrm>
          <a:custGeom>
            <a:avLst/>
            <a:gdLst/>
            <a:ahLst/>
            <a:cxnLst/>
            <a:rect l="l" t="t" r="r" b="b"/>
            <a:pathLst>
              <a:path w="38734" h="67310">
                <a:moveTo>
                  <a:pt x="0" y="66711"/>
                </a:moveTo>
                <a:lnTo>
                  <a:pt x="0" y="0"/>
                </a:lnTo>
                <a:lnTo>
                  <a:pt x="38120" y="33355"/>
                </a:lnTo>
                <a:lnTo>
                  <a:pt x="0" y="66711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917" y="4145657"/>
            <a:ext cx="9378315" cy="162560"/>
          </a:xfrm>
          <a:custGeom>
            <a:avLst/>
            <a:gdLst/>
            <a:ahLst/>
            <a:cxnLst/>
            <a:rect l="l" t="t" r="r" b="b"/>
            <a:pathLst>
              <a:path w="9378315" h="162560">
                <a:moveTo>
                  <a:pt x="0" y="0"/>
                </a:moveTo>
                <a:lnTo>
                  <a:pt x="9377763" y="0"/>
                </a:lnTo>
                <a:lnTo>
                  <a:pt x="9377763" y="162014"/>
                </a:lnTo>
                <a:lnTo>
                  <a:pt x="0" y="16201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76917" y="4164717"/>
            <a:ext cx="7205345" cy="124460"/>
          </a:xfrm>
          <a:custGeom>
            <a:avLst/>
            <a:gdLst/>
            <a:ahLst/>
            <a:cxnLst/>
            <a:rect l="l" t="t" r="r" b="b"/>
            <a:pathLst>
              <a:path w="7205345" h="124460">
                <a:moveTo>
                  <a:pt x="0" y="0"/>
                </a:moveTo>
                <a:lnTo>
                  <a:pt x="7204866" y="0"/>
                </a:lnTo>
                <a:lnTo>
                  <a:pt x="7204866" y="123893"/>
                </a:lnTo>
                <a:lnTo>
                  <a:pt x="0" y="123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920242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09285" algn="l"/>
              </a:tabLst>
            </a:pPr>
            <a:r>
              <a:rPr dirty="0" sz="4100" spc="5">
                <a:latin typeface="Roboto Condensed"/>
                <a:cs typeface="Roboto Condensed"/>
              </a:rPr>
              <a:t>Pedagogy</a:t>
            </a:r>
            <a:r>
              <a:rPr dirty="0" sz="4100" spc="1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Behind</a:t>
            </a:r>
            <a:r>
              <a:rPr dirty="0" sz="4100" spc="20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Using	</a:t>
            </a:r>
            <a:r>
              <a:rPr dirty="0" sz="4100" spc="5">
                <a:latin typeface="Roboto Condensed"/>
                <a:cs typeface="Roboto Condensed"/>
              </a:rPr>
              <a:t>in </a:t>
            </a:r>
            <a:r>
              <a:rPr dirty="0" sz="4100" spc="10">
                <a:latin typeface="Roboto Condensed"/>
                <a:cs typeface="Roboto Condensed"/>
              </a:rPr>
              <a:t>this Course</a:t>
            </a:r>
            <a:r>
              <a:rPr dirty="0" sz="4100" spc="-6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[1]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0759" y="1605154"/>
            <a:ext cx="9621520" cy="24358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14"/>
              </a:spcBef>
            </a:pPr>
            <a:r>
              <a:rPr dirty="0" sz="1350" spc="10">
                <a:latin typeface="Courier New"/>
                <a:cs typeface="Courier New"/>
              </a:rPr>
              <a:t>crashes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=</a:t>
            </a:r>
            <a:endParaRPr sz="1350">
              <a:latin typeface="Courier New"/>
              <a:cs typeface="Courier New"/>
            </a:endParaRPr>
          </a:p>
          <a:p>
            <a:pPr marL="429259" indent="-208915">
              <a:lnSpc>
                <a:spcPts val="1575"/>
              </a:lnSpc>
              <a:buChar char="❖"/>
              <a:tabLst>
                <a:tab pos="42989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reading the data directly from the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source</a:t>
            </a:r>
            <a:endParaRPr sz="1350">
              <a:latin typeface="Courier New"/>
              <a:cs typeface="Courier New"/>
            </a:endParaRPr>
          </a:p>
          <a:p>
            <a:pPr marL="220979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read_csv(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"https://data.cincinnati-oh.gov/api/views/rvmt-pkmq/rows.csv?accessType=DOWNLOAD"</a:t>
            </a:r>
            <a:endParaRPr sz="1350">
              <a:latin typeface="Courier New"/>
              <a:cs typeface="Courier New"/>
            </a:endParaRPr>
          </a:p>
          <a:p>
            <a:pPr marL="220979" marR="4906645" indent="-635">
              <a:lnSpc>
                <a:spcPts val="1580"/>
              </a:lnSpc>
              <a:spcBef>
                <a:spcPts val="65"/>
              </a:spcBef>
              <a:buChar char="❖"/>
              <a:tabLst>
                <a:tab pos="42989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changing all variable names to </a:t>
            </a:r>
            <a:r>
              <a:rPr dirty="0" sz="1350" spc="-50">
                <a:solidFill>
                  <a:srgbClr val="777777"/>
                </a:solidFill>
                <a:latin typeface="Courier New"/>
                <a:cs typeface="Courier New"/>
              </a:rPr>
              <a:t>snake_case </a:t>
            </a:r>
            <a:r>
              <a:rPr dirty="0" sz="1350" spc="-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clean_names()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%&gt;%</a:t>
            </a:r>
            <a:endParaRPr sz="1350">
              <a:latin typeface="Courier New"/>
              <a:cs typeface="Courier New"/>
            </a:endParaRPr>
          </a:p>
          <a:p>
            <a:pPr marL="429259" indent="-208915">
              <a:lnSpc>
                <a:spcPts val="1505"/>
              </a:lnSpc>
              <a:buChar char="❖"/>
              <a:tabLst>
                <a:tab pos="42989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selecting variables of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interest</a:t>
            </a:r>
            <a:endParaRPr sz="1350">
              <a:latin typeface="Courier New"/>
              <a:cs typeface="Courier New"/>
            </a:endParaRPr>
          </a:p>
          <a:p>
            <a:pPr marL="220979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select(address_x, latitude_x, longitude_x, cpd_neighborhood, datecrashreported,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instanceid</a:t>
            </a:r>
            <a:endParaRPr sz="1350">
              <a:latin typeface="Courier New"/>
              <a:cs typeface="Courier New"/>
            </a:endParaRPr>
          </a:p>
          <a:p>
            <a:pPr marL="220979" marR="5115560" indent="-635">
              <a:lnSpc>
                <a:spcPts val="1580"/>
              </a:lnSpc>
              <a:spcBef>
                <a:spcPts val="65"/>
              </a:spcBef>
              <a:buChar char="❖"/>
              <a:tabLst>
                <a:tab pos="42989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engineering some features from the </a:t>
            </a:r>
            <a:r>
              <a:rPr dirty="0" sz="1350" spc="-135">
                <a:solidFill>
                  <a:srgbClr val="777777"/>
                </a:solidFill>
                <a:latin typeface="Courier New"/>
                <a:cs typeface="Courier New"/>
              </a:rPr>
              <a:t>data </a:t>
            </a:r>
            <a:r>
              <a:rPr dirty="0" sz="1350" spc="-13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mutate(</a:t>
            </a:r>
            <a:endParaRPr sz="1350">
              <a:latin typeface="Courier New"/>
              <a:cs typeface="Courier New"/>
            </a:endParaRPr>
          </a:p>
          <a:p>
            <a:pPr marL="429895">
              <a:lnSpc>
                <a:spcPts val="1505"/>
              </a:lnSpc>
              <a:tabLst>
                <a:tab pos="9399270" algn="l"/>
              </a:tabLst>
            </a:pPr>
            <a:r>
              <a:rPr dirty="0" sz="1350" spc="10">
                <a:latin typeface="Courier New"/>
                <a:cs typeface="Courier New"/>
              </a:rPr>
              <a:t>datetime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=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parse_date_time(datecrashreported,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orders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=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"'%m/%d/%Y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%I:%M:%S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%p</a:t>
            </a:r>
            <a:r>
              <a:rPr dirty="0" sz="1350" spc="5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tz</a:t>
            </a:r>
            <a:r>
              <a:rPr dirty="0" sz="1350" spc="1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=</a:t>
            </a:r>
            <a:r>
              <a:rPr dirty="0" sz="1350"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'A</a:t>
            </a:r>
            <a:endParaRPr sz="1350">
              <a:latin typeface="Courier New"/>
              <a:cs typeface="Courier New"/>
            </a:endParaRPr>
          </a:p>
          <a:p>
            <a:pPr marL="429895">
              <a:lnSpc>
                <a:spcPts val="1575"/>
              </a:lnSpc>
            </a:pPr>
            <a:r>
              <a:rPr dirty="0" sz="1350" spc="10">
                <a:latin typeface="Courier New"/>
                <a:cs typeface="Courier New"/>
              </a:rPr>
              <a:t>hour =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hour(datetime),</a:t>
            </a:r>
            <a:endParaRPr sz="1350">
              <a:latin typeface="Courier New"/>
              <a:cs typeface="Courier New"/>
            </a:endParaRPr>
          </a:p>
          <a:p>
            <a:pPr marL="429895">
              <a:lnSpc>
                <a:spcPts val="1600"/>
              </a:lnSpc>
              <a:tabLst>
                <a:tab pos="3245485" algn="l"/>
              </a:tabLst>
            </a:pPr>
            <a:r>
              <a:rPr dirty="0" sz="1350" spc="10">
                <a:latin typeface="Courier New"/>
                <a:cs typeface="Courier New"/>
              </a:rPr>
              <a:t>date</a:t>
            </a:r>
            <a:r>
              <a:rPr dirty="0" sz="1350" spc="1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=</a:t>
            </a:r>
            <a:r>
              <a:rPr dirty="0" sz="1350" spc="2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as_date(datetime)	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203" y="4599939"/>
            <a:ext cx="8309609" cy="14916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The Beauty of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Programming</a:t>
            </a:r>
            <a:r>
              <a:rPr dirty="0" sz="2600" spc="-1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Languages</a:t>
            </a:r>
            <a:endParaRPr sz="2600">
              <a:latin typeface="Roboto Condensed"/>
              <a:cs typeface="Roboto Condense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Roboto Condensed"/>
              <a:cs typeface="Roboto Condensed"/>
            </a:endParaRPr>
          </a:p>
          <a:p>
            <a:pPr marL="393700" indent="-134620">
              <a:lnSpc>
                <a:spcPct val="100000"/>
              </a:lnSpc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languages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20"/>
              </a:spcBef>
              <a:buFont typeface="Roboto"/>
              <a:buChar char="•"/>
              <a:tabLst>
                <a:tab pos="394335" algn="l"/>
              </a:tabLst>
            </a:pPr>
            <a:r>
              <a:rPr dirty="0" sz="1800" spc="-25" b="1">
                <a:solidFill>
                  <a:srgbClr val="C2132D"/>
                </a:solidFill>
                <a:latin typeface="Roboto"/>
                <a:cs typeface="Roboto"/>
              </a:rPr>
              <a:t>It's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just text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-- which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gives 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access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two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extremely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powerful</a:t>
            </a:r>
            <a:r>
              <a:rPr dirty="0" sz="1800" spc="6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techniques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!!!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9222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903" y="6170834"/>
            <a:ext cx="6042660" cy="0"/>
          </a:xfrm>
          <a:custGeom>
            <a:avLst/>
            <a:gdLst/>
            <a:ahLst/>
            <a:cxnLst/>
            <a:rect l="l" t="t" r="r" b="b"/>
            <a:pathLst>
              <a:path w="6042659" h="0">
                <a:moveTo>
                  <a:pt x="0" y="0"/>
                </a:moveTo>
                <a:lnTo>
                  <a:pt x="6042176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4903" y="6180365"/>
            <a:ext cx="6042660" cy="0"/>
          </a:xfrm>
          <a:custGeom>
            <a:avLst/>
            <a:gdLst/>
            <a:ahLst/>
            <a:cxnLst/>
            <a:rect l="l" t="t" r="r" b="b"/>
            <a:pathLst>
              <a:path w="6042659" h="0">
                <a:moveTo>
                  <a:pt x="0" y="0"/>
                </a:moveTo>
                <a:lnTo>
                  <a:pt x="6042176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47550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2203" y="6260585"/>
            <a:ext cx="606996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"The Beauty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of Programming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Languages"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You Can't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Do Data Science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in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</a:t>
            </a:r>
            <a:r>
              <a:rPr dirty="0" sz="850" spc="4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GUI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7760" y="2770632"/>
            <a:ext cx="1673860" cy="914400"/>
          </a:xfrm>
          <a:prstGeom prst="rect"/>
          <a:solidFill>
            <a:srgbClr val="333333"/>
          </a:solidFill>
        </p:spPr>
        <p:txBody>
          <a:bodyPr wrap="square" lIns="0" tIns="120014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44"/>
              </a:spcBef>
            </a:pPr>
            <a:r>
              <a:rPr dirty="0" sz="4100" spc="15">
                <a:solidFill>
                  <a:srgbClr val="FFFFFF"/>
                </a:solidFill>
                <a:latin typeface="Roboto Condensed"/>
                <a:cs typeface="Roboto Condensed"/>
              </a:rPr>
              <a:t>Demo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4471" y="5989319"/>
            <a:ext cx="896619" cy="491490"/>
          </a:xfrm>
          <a:custGeom>
            <a:avLst/>
            <a:gdLst/>
            <a:ahLst/>
            <a:cxnLst/>
            <a:rect l="l" t="t" r="r" b="b"/>
            <a:pathLst>
              <a:path w="896620" h="491489">
                <a:moveTo>
                  <a:pt x="0" y="0"/>
                </a:moveTo>
                <a:lnTo>
                  <a:pt x="896111" y="0"/>
                </a:lnTo>
                <a:lnTo>
                  <a:pt x="896111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46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203" y="520993"/>
            <a:ext cx="2615565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">
                <a:solidFill>
                  <a:srgbClr val="C2132D"/>
                </a:solidFill>
                <a:latin typeface="Roboto Condensed"/>
                <a:cs typeface="Roboto Condensed"/>
              </a:rPr>
              <a:t>Your</a:t>
            </a:r>
            <a:r>
              <a:rPr dirty="0" sz="41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Second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24469" y="520993"/>
            <a:ext cx="2089785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Script</a:t>
            </a:r>
            <a:r>
              <a:rPr dirty="0" sz="4100" spc="-7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File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531199"/>
            <a:ext cx="26606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Refer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our in class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21493" y="634163"/>
            <a:ext cx="600710" cy="457200"/>
          </a:xfrm>
          <a:custGeom>
            <a:avLst/>
            <a:gdLst/>
            <a:ahLst/>
            <a:cxnLst/>
            <a:rect l="l" t="t" r="r" b="b"/>
            <a:pathLst>
              <a:path w="600710" h="457200">
                <a:moveTo>
                  <a:pt x="349805" y="456648"/>
                </a:moveTo>
                <a:lnTo>
                  <a:pt x="247396" y="456648"/>
                </a:lnTo>
                <a:lnTo>
                  <a:pt x="247396" y="393553"/>
                </a:lnTo>
                <a:lnTo>
                  <a:pt x="189406" y="382697"/>
                </a:lnTo>
                <a:lnTo>
                  <a:pt x="136842" y="364760"/>
                </a:lnTo>
                <a:lnTo>
                  <a:pt x="90977" y="340583"/>
                </a:lnTo>
                <a:lnTo>
                  <a:pt x="53086" y="311011"/>
                </a:lnTo>
                <a:lnTo>
                  <a:pt x="24443" y="276887"/>
                </a:lnTo>
                <a:lnTo>
                  <a:pt x="6323" y="239054"/>
                </a:lnTo>
                <a:lnTo>
                  <a:pt x="0" y="198356"/>
                </a:lnTo>
                <a:lnTo>
                  <a:pt x="4837" y="162694"/>
                </a:lnTo>
                <a:lnTo>
                  <a:pt x="40995" y="98230"/>
                </a:lnTo>
                <a:lnTo>
                  <a:pt x="70617" y="70547"/>
                </a:lnTo>
                <a:lnTo>
                  <a:pt x="106802" y="46642"/>
                </a:lnTo>
                <a:lnTo>
                  <a:pt x="148702" y="27075"/>
                </a:lnTo>
                <a:lnTo>
                  <a:pt x="195468" y="12406"/>
                </a:lnTo>
                <a:lnTo>
                  <a:pt x="246251" y="3194"/>
                </a:lnTo>
                <a:lnTo>
                  <a:pt x="300202" y="0"/>
                </a:lnTo>
                <a:lnTo>
                  <a:pt x="354154" y="3194"/>
                </a:lnTo>
                <a:lnTo>
                  <a:pt x="404937" y="12406"/>
                </a:lnTo>
                <a:lnTo>
                  <a:pt x="451703" y="27075"/>
                </a:lnTo>
                <a:lnTo>
                  <a:pt x="493603" y="46642"/>
                </a:lnTo>
                <a:lnTo>
                  <a:pt x="529788" y="70547"/>
                </a:lnTo>
                <a:lnTo>
                  <a:pt x="537301" y="77569"/>
                </a:lnTo>
                <a:lnTo>
                  <a:pt x="346189" y="77569"/>
                </a:lnTo>
                <a:lnTo>
                  <a:pt x="285547" y="82408"/>
                </a:lnTo>
                <a:lnTo>
                  <a:pt x="231045" y="96067"/>
                </a:lnTo>
                <a:lnTo>
                  <a:pt x="184862" y="117258"/>
                </a:lnTo>
                <a:lnTo>
                  <a:pt x="149177" y="144692"/>
                </a:lnTo>
                <a:lnTo>
                  <a:pt x="126168" y="177080"/>
                </a:lnTo>
                <a:lnTo>
                  <a:pt x="118014" y="213136"/>
                </a:lnTo>
                <a:lnTo>
                  <a:pt x="127461" y="251855"/>
                </a:lnTo>
                <a:lnTo>
                  <a:pt x="153989" y="286207"/>
                </a:lnTo>
                <a:lnTo>
                  <a:pt x="194875" y="314577"/>
                </a:lnTo>
                <a:lnTo>
                  <a:pt x="247396" y="335350"/>
                </a:lnTo>
                <a:lnTo>
                  <a:pt x="349702" y="335350"/>
                </a:lnTo>
                <a:lnTo>
                  <a:pt x="349702" y="348601"/>
                </a:lnTo>
                <a:lnTo>
                  <a:pt x="513769" y="348601"/>
                </a:lnTo>
                <a:lnTo>
                  <a:pt x="532515" y="379792"/>
                </a:lnTo>
                <a:lnTo>
                  <a:pt x="421523" y="379792"/>
                </a:lnTo>
                <a:lnTo>
                  <a:pt x="404345" y="384414"/>
                </a:lnTo>
                <a:lnTo>
                  <a:pt x="386633" y="388329"/>
                </a:lnTo>
                <a:lnTo>
                  <a:pt x="368437" y="391517"/>
                </a:lnTo>
                <a:lnTo>
                  <a:pt x="349805" y="393960"/>
                </a:lnTo>
                <a:lnTo>
                  <a:pt x="349805" y="456648"/>
                </a:lnTo>
                <a:close/>
              </a:path>
              <a:path w="600710" h="457200">
                <a:moveTo>
                  <a:pt x="533661" y="321590"/>
                </a:moveTo>
                <a:lnTo>
                  <a:pt x="492518" y="321590"/>
                </a:lnTo>
                <a:lnTo>
                  <a:pt x="522965" y="302623"/>
                </a:lnTo>
                <a:lnTo>
                  <a:pt x="545816" y="278333"/>
                </a:lnTo>
                <a:lnTo>
                  <a:pt x="560180" y="248558"/>
                </a:lnTo>
                <a:lnTo>
                  <a:pt x="565166" y="213136"/>
                </a:lnTo>
                <a:lnTo>
                  <a:pt x="557694" y="170427"/>
                </a:lnTo>
                <a:lnTo>
                  <a:pt x="536388" y="136175"/>
                </a:lnTo>
                <a:lnTo>
                  <a:pt x="502917" y="110072"/>
                </a:lnTo>
                <a:lnTo>
                  <a:pt x="458948" y="91809"/>
                </a:lnTo>
                <a:lnTo>
                  <a:pt x="406149" y="81077"/>
                </a:lnTo>
                <a:lnTo>
                  <a:pt x="346189" y="77569"/>
                </a:lnTo>
                <a:lnTo>
                  <a:pt x="537301" y="77569"/>
                </a:lnTo>
                <a:lnTo>
                  <a:pt x="559410" y="98230"/>
                </a:lnTo>
                <a:lnTo>
                  <a:pt x="581619" y="129133"/>
                </a:lnTo>
                <a:lnTo>
                  <a:pt x="595567" y="162694"/>
                </a:lnTo>
                <a:lnTo>
                  <a:pt x="600405" y="198356"/>
                </a:lnTo>
                <a:lnTo>
                  <a:pt x="594051" y="239096"/>
                </a:lnTo>
                <a:lnTo>
                  <a:pt x="575849" y="276970"/>
                </a:lnTo>
                <a:lnTo>
                  <a:pt x="547086" y="311136"/>
                </a:lnTo>
                <a:lnTo>
                  <a:pt x="533661" y="321590"/>
                </a:lnTo>
                <a:close/>
              </a:path>
              <a:path w="600710" h="457200">
                <a:moveTo>
                  <a:pt x="349702" y="335350"/>
                </a:moveTo>
                <a:lnTo>
                  <a:pt x="247396" y="335350"/>
                </a:lnTo>
                <a:lnTo>
                  <a:pt x="247396" y="123029"/>
                </a:lnTo>
                <a:lnTo>
                  <a:pt x="453042" y="123029"/>
                </a:lnTo>
                <a:lnTo>
                  <a:pt x="467671" y="124659"/>
                </a:lnTo>
                <a:lnTo>
                  <a:pt x="499855" y="134841"/>
                </a:lnTo>
                <a:lnTo>
                  <a:pt x="532039" y="161516"/>
                </a:lnTo>
                <a:lnTo>
                  <a:pt x="541612" y="194962"/>
                </a:lnTo>
                <a:lnTo>
                  <a:pt x="390008" y="194962"/>
                </a:lnTo>
                <a:lnTo>
                  <a:pt x="350632" y="195502"/>
                </a:lnTo>
                <a:lnTo>
                  <a:pt x="350632" y="252175"/>
                </a:lnTo>
                <a:lnTo>
                  <a:pt x="386433" y="252900"/>
                </a:lnTo>
                <a:lnTo>
                  <a:pt x="535812" y="252900"/>
                </a:lnTo>
                <a:lnTo>
                  <a:pt x="532685" y="264501"/>
                </a:lnTo>
                <a:lnTo>
                  <a:pt x="501922" y="292858"/>
                </a:lnTo>
                <a:lnTo>
                  <a:pt x="471159" y="304722"/>
                </a:lnTo>
                <a:lnTo>
                  <a:pt x="457176" y="307116"/>
                </a:lnTo>
                <a:lnTo>
                  <a:pt x="460182" y="308043"/>
                </a:lnTo>
                <a:lnTo>
                  <a:pt x="492518" y="321590"/>
                </a:lnTo>
                <a:lnTo>
                  <a:pt x="533661" y="321590"/>
                </a:lnTo>
                <a:lnTo>
                  <a:pt x="527902" y="326075"/>
                </a:lnTo>
                <a:lnTo>
                  <a:pt x="349702" y="326075"/>
                </a:lnTo>
                <a:lnTo>
                  <a:pt x="349702" y="335350"/>
                </a:lnTo>
                <a:close/>
              </a:path>
              <a:path w="600710" h="457200">
                <a:moveTo>
                  <a:pt x="535812" y="252900"/>
                </a:moveTo>
                <a:lnTo>
                  <a:pt x="386433" y="252900"/>
                </a:lnTo>
                <a:lnTo>
                  <a:pt x="415220" y="251704"/>
                </a:lnTo>
                <a:lnTo>
                  <a:pt x="434396" y="243532"/>
                </a:lnTo>
                <a:lnTo>
                  <a:pt x="441365" y="223329"/>
                </a:lnTo>
                <a:lnTo>
                  <a:pt x="435587" y="204317"/>
                </a:lnTo>
                <a:lnTo>
                  <a:pt x="418397" y="196381"/>
                </a:lnTo>
                <a:lnTo>
                  <a:pt x="390008" y="194962"/>
                </a:lnTo>
                <a:lnTo>
                  <a:pt x="541612" y="194962"/>
                </a:lnTo>
                <a:lnTo>
                  <a:pt x="546668" y="212626"/>
                </a:lnTo>
                <a:lnTo>
                  <a:pt x="535812" y="252900"/>
                </a:lnTo>
                <a:close/>
              </a:path>
              <a:path w="600710" h="457200">
                <a:moveTo>
                  <a:pt x="513769" y="348601"/>
                </a:moveTo>
                <a:lnTo>
                  <a:pt x="349702" y="348601"/>
                </a:lnTo>
                <a:lnTo>
                  <a:pt x="363206" y="348369"/>
                </a:lnTo>
                <a:lnTo>
                  <a:pt x="376428" y="347811"/>
                </a:lnTo>
                <a:lnTo>
                  <a:pt x="389360" y="346910"/>
                </a:lnTo>
                <a:lnTo>
                  <a:pt x="401992" y="345645"/>
                </a:lnTo>
                <a:lnTo>
                  <a:pt x="397463" y="339362"/>
                </a:lnTo>
                <a:lnTo>
                  <a:pt x="391800" y="332993"/>
                </a:lnTo>
                <a:lnTo>
                  <a:pt x="385033" y="328058"/>
                </a:lnTo>
                <a:lnTo>
                  <a:pt x="377191" y="326075"/>
                </a:lnTo>
                <a:lnTo>
                  <a:pt x="527902" y="326075"/>
                </a:lnTo>
                <a:lnTo>
                  <a:pt x="509052" y="340753"/>
                </a:lnTo>
                <a:lnTo>
                  <a:pt x="513769" y="348601"/>
                </a:lnTo>
                <a:close/>
              </a:path>
              <a:path w="600710" h="457200">
                <a:moveTo>
                  <a:pt x="578704" y="456648"/>
                </a:moveTo>
                <a:lnTo>
                  <a:pt x="462963" y="456648"/>
                </a:lnTo>
                <a:lnTo>
                  <a:pt x="421523" y="379792"/>
                </a:lnTo>
                <a:lnTo>
                  <a:pt x="532515" y="379792"/>
                </a:lnTo>
                <a:lnTo>
                  <a:pt x="578704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1184" y="2770632"/>
            <a:ext cx="1746885" cy="1015365"/>
          </a:xfrm>
          <a:prstGeom prst="rect"/>
          <a:solidFill>
            <a:srgbClr val="333333"/>
          </a:solidFill>
        </p:spPr>
        <p:txBody>
          <a:bodyPr wrap="square" lIns="0" tIns="120014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44"/>
              </a:spcBef>
            </a:pP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Recap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4471" y="5989319"/>
            <a:ext cx="896619" cy="491490"/>
          </a:xfrm>
          <a:custGeom>
            <a:avLst/>
            <a:gdLst/>
            <a:ahLst/>
            <a:cxnLst/>
            <a:rect l="l" t="t" r="r" b="b"/>
            <a:pathLst>
              <a:path w="896620" h="491489">
                <a:moveTo>
                  <a:pt x="0" y="0"/>
                </a:moveTo>
                <a:lnTo>
                  <a:pt x="896111" y="0"/>
                </a:lnTo>
                <a:lnTo>
                  <a:pt x="896111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48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510032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5">
                <a:latin typeface="Roboto Condensed"/>
                <a:cs typeface="Roboto Condensed"/>
              </a:rPr>
              <a:t>Summary </a:t>
            </a:r>
            <a:r>
              <a:rPr dirty="0" sz="4100" spc="10">
                <a:latin typeface="Roboto Condensed"/>
                <a:cs typeface="Roboto Condensed"/>
              </a:rPr>
              <a:t>of Main</a:t>
            </a:r>
            <a:r>
              <a:rPr dirty="0" sz="4100" spc="-55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Points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531199"/>
            <a:ext cx="6673850" cy="17202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now,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be able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 the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following: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buClr>
                <a:srgbClr val="C2132D"/>
              </a:buClr>
              <a:buChar char="•"/>
              <a:tabLst>
                <a:tab pos="394335" algn="l"/>
                <a:tab pos="345694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why we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	in this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course?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20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syntax,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functions.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4335" algn="l"/>
                <a:tab pos="374967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Utilize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	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create your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first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script.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40824" y="2139999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36262" y="3007252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10" h="199389">
                <a:moveTo>
                  <a:pt x="149916" y="199216"/>
                </a:moveTo>
                <a:lnTo>
                  <a:pt x="106026" y="199216"/>
                </a:lnTo>
                <a:lnTo>
                  <a:pt x="106026" y="171690"/>
                </a:lnTo>
                <a:lnTo>
                  <a:pt x="64030" y="161355"/>
                </a:lnTo>
                <a:lnTo>
                  <a:pt x="30409" y="142403"/>
                </a:lnTo>
                <a:lnTo>
                  <a:pt x="8090" y="116805"/>
                </a:lnTo>
                <a:lnTo>
                  <a:pt x="0" y="86534"/>
                </a:lnTo>
                <a:lnTo>
                  <a:pt x="10113" y="52846"/>
                </a:lnTo>
                <a:lnTo>
                  <a:pt x="37689" y="25341"/>
                </a:lnTo>
                <a:lnTo>
                  <a:pt x="78585" y="6798"/>
                </a:lnTo>
                <a:lnTo>
                  <a:pt x="128658" y="0"/>
                </a:lnTo>
                <a:lnTo>
                  <a:pt x="178730" y="6798"/>
                </a:lnTo>
                <a:lnTo>
                  <a:pt x="219627" y="25341"/>
                </a:lnTo>
                <a:lnTo>
                  <a:pt x="228147" y="33840"/>
                </a:lnTo>
                <a:lnTo>
                  <a:pt x="148366" y="33840"/>
                </a:lnTo>
                <a:lnTo>
                  <a:pt x="110311" y="38484"/>
                </a:lnTo>
                <a:lnTo>
                  <a:pt x="79226" y="51154"/>
                </a:lnTo>
                <a:lnTo>
                  <a:pt x="58265" y="69953"/>
                </a:lnTo>
                <a:lnTo>
                  <a:pt x="50577" y="92982"/>
                </a:lnTo>
                <a:lnTo>
                  <a:pt x="54610" y="109808"/>
                </a:lnTo>
                <a:lnTo>
                  <a:pt x="54732" y="110013"/>
                </a:lnTo>
                <a:lnTo>
                  <a:pt x="65995" y="124860"/>
                </a:lnTo>
                <a:lnTo>
                  <a:pt x="83517" y="137237"/>
                </a:lnTo>
                <a:lnTo>
                  <a:pt x="106026" y="146299"/>
                </a:lnTo>
                <a:lnTo>
                  <a:pt x="149872" y="146299"/>
                </a:lnTo>
                <a:lnTo>
                  <a:pt x="149872" y="152080"/>
                </a:lnTo>
                <a:lnTo>
                  <a:pt x="220187" y="152080"/>
                </a:lnTo>
                <a:lnTo>
                  <a:pt x="228220" y="165687"/>
                </a:lnTo>
                <a:lnTo>
                  <a:pt x="180653" y="165687"/>
                </a:lnTo>
                <a:lnTo>
                  <a:pt x="173290" y="167704"/>
                </a:lnTo>
                <a:lnTo>
                  <a:pt x="165700" y="169411"/>
                </a:lnTo>
                <a:lnTo>
                  <a:pt x="157901" y="170802"/>
                </a:lnTo>
                <a:lnTo>
                  <a:pt x="149916" y="171868"/>
                </a:lnTo>
                <a:lnTo>
                  <a:pt x="149916" y="199216"/>
                </a:lnTo>
                <a:close/>
              </a:path>
              <a:path w="257810" h="199389">
                <a:moveTo>
                  <a:pt x="228712" y="140296"/>
                </a:moveTo>
                <a:lnTo>
                  <a:pt x="211079" y="140296"/>
                </a:lnTo>
                <a:lnTo>
                  <a:pt x="224127" y="132021"/>
                </a:lnTo>
                <a:lnTo>
                  <a:pt x="233921" y="121425"/>
                </a:lnTo>
                <a:lnTo>
                  <a:pt x="240077" y="108435"/>
                </a:lnTo>
                <a:lnTo>
                  <a:pt x="242214" y="92982"/>
                </a:lnTo>
                <a:lnTo>
                  <a:pt x="235142" y="66426"/>
                </a:lnTo>
                <a:lnTo>
                  <a:pt x="215535" y="48019"/>
                </a:lnTo>
                <a:lnTo>
                  <a:pt x="185806" y="37309"/>
                </a:lnTo>
                <a:lnTo>
                  <a:pt x="148366" y="33840"/>
                </a:lnTo>
                <a:lnTo>
                  <a:pt x="228147" y="33840"/>
                </a:lnTo>
                <a:lnTo>
                  <a:pt x="247203" y="52846"/>
                </a:lnTo>
                <a:lnTo>
                  <a:pt x="257316" y="86534"/>
                </a:lnTo>
                <a:lnTo>
                  <a:pt x="254593" y="104308"/>
                </a:lnTo>
                <a:lnTo>
                  <a:pt x="246792" y="120830"/>
                </a:lnTo>
                <a:lnTo>
                  <a:pt x="234465" y="135735"/>
                </a:lnTo>
                <a:lnTo>
                  <a:pt x="228712" y="140296"/>
                </a:lnTo>
                <a:close/>
              </a:path>
              <a:path w="257810" h="199389">
                <a:moveTo>
                  <a:pt x="149872" y="146299"/>
                </a:moveTo>
                <a:lnTo>
                  <a:pt x="106026" y="146299"/>
                </a:lnTo>
                <a:lnTo>
                  <a:pt x="106026" y="53672"/>
                </a:lnTo>
                <a:lnTo>
                  <a:pt x="194161" y="53672"/>
                </a:lnTo>
                <a:lnTo>
                  <a:pt x="200430" y="54383"/>
                </a:lnTo>
                <a:lnTo>
                  <a:pt x="214223" y="58825"/>
                </a:lnTo>
                <a:lnTo>
                  <a:pt x="228017" y="70463"/>
                </a:lnTo>
                <a:lnTo>
                  <a:pt x="232119" y="85054"/>
                </a:lnTo>
                <a:lnTo>
                  <a:pt x="167146" y="85054"/>
                </a:lnTo>
                <a:lnTo>
                  <a:pt x="150271" y="85289"/>
                </a:lnTo>
                <a:lnTo>
                  <a:pt x="150271" y="110013"/>
                </a:lnTo>
                <a:lnTo>
                  <a:pt x="165614" y="110329"/>
                </a:lnTo>
                <a:lnTo>
                  <a:pt x="229634" y="110329"/>
                </a:lnTo>
                <a:lnTo>
                  <a:pt x="228293" y="115390"/>
                </a:lnTo>
                <a:lnTo>
                  <a:pt x="215109" y="127762"/>
                </a:lnTo>
                <a:lnTo>
                  <a:pt x="201925" y="132937"/>
                </a:lnTo>
                <a:lnTo>
                  <a:pt x="195932" y="133982"/>
                </a:lnTo>
                <a:lnTo>
                  <a:pt x="203727" y="136338"/>
                </a:lnTo>
                <a:lnTo>
                  <a:pt x="208244" y="138651"/>
                </a:lnTo>
                <a:lnTo>
                  <a:pt x="208997" y="139006"/>
                </a:lnTo>
                <a:lnTo>
                  <a:pt x="210016" y="139585"/>
                </a:lnTo>
                <a:lnTo>
                  <a:pt x="211079" y="140296"/>
                </a:lnTo>
                <a:lnTo>
                  <a:pt x="228712" y="140296"/>
                </a:lnTo>
                <a:lnTo>
                  <a:pt x="226243" y="142253"/>
                </a:lnTo>
                <a:lnTo>
                  <a:pt x="149872" y="142253"/>
                </a:lnTo>
                <a:lnTo>
                  <a:pt x="149872" y="146299"/>
                </a:lnTo>
                <a:close/>
              </a:path>
              <a:path w="257810" h="199389">
                <a:moveTo>
                  <a:pt x="229634" y="110329"/>
                </a:moveTo>
                <a:lnTo>
                  <a:pt x="165614" y="110329"/>
                </a:lnTo>
                <a:lnTo>
                  <a:pt x="177951" y="109808"/>
                </a:lnTo>
                <a:lnTo>
                  <a:pt x="186169" y="106243"/>
                </a:lnTo>
                <a:lnTo>
                  <a:pt x="189156" y="97429"/>
                </a:lnTo>
                <a:lnTo>
                  <a:pt x="186680" y="89135"/>
                </a:lnTo>
                <a:lnTo>
                  <a:pt x="179313" y="85673"/>
                </a:lnTo>
                <a:lnTo>
                  <a:pt x="167146" y="85054"/>
                </a:lnTo>
                <a:lnTo>
                  <a:pt x="232119" y="85054"/>
                </a:lnTo>
                <a:lnTo>
                  <a:pt x="234286" y="92760"/>
                </a:lnTo>
                <a:lnTo>
                  <a:pt x="229634" y="110329"/>
                </a:lnTo>
                <a:close/>
              </a:path>
              <a:path w="257810" h="199389">
                <a:moveTo>
                  <a:pt x="220187" y="152080"/>
                </a:moveTo>
                <a:lnTo>
                  <a:pt x="149872" y="152080"/>
                </a:lnTo>
                <a:lnTo>
                  <a:pt x="157667" y="152036"/>
                </a:lnTo>
                <a:lnTo>
                  <a:pt x="165152" y="151635"/>
                </a:lnTo>
                <a:lnTo>
                  <a:pt x="172282" y="150790"/>
                </a:lnTo>
                <a:lnTo>
                  <a:pt x="170023" y="147455"/>
                </a:lnTo>
                <a:lnTo>
                  <a:pt x="166436" y="142253"/>
                </a:lnTo>
                <a:lnTo>
                  <a:pt x="226243" y="142253"/>
                </a:lnTo>
                <a:lnTo>
                  <a:pt x="218165" y="148656"/>
                </a:lnTo>
                <a:lnTo>
                  <a:pt x="220187" y="152080"/>
                </a:lnTo>
                <a:close/>
              </a:path>
              <a:path w="257810" h="199389">
                <a:moveTo>
                  <a:pt x="248016" y="199216"/>
                </a:moveTo>
                <a:lnTo>
                  <a:pt x="198412" y="199216"/>
                </a:lnTo>
                <a:lnTo>
                  <a:pt x="180653" y="165687"/>
                </a:lnTo>
                <a:lnTo>
                  <a:pt x="228220" y="165687"/>
                </a:lnTo>
                <a:lnTo>
                  <a:pt x="248016" y="19921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6319" y="2630348"/>
            <a:ext cx="1582020" cy="2382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3094" y="5155743"/>
            <a:ext cx="1740535" cy="119824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5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Workflow:</a:t>
            </a:r>
            <a:r>
              <a:rPr dirty="0" sz="1600" spc="-6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basics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6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Workflow:</a:t>
            </a:r>
            <a:r>
              <a:rPr dirty="0" sz="1600" spc="-3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scripts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55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Workflow:</a:t>
            </a:r>
            <a:r>
              <a:rPr dirty="0" sz="1600" spc="-5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project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00440" y="2630347"/>
            <a:ext cx="1467658" cy="23825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99138" y="5155743"/>
            <a:ext cx="1832610" cy="80708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5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Names and</a:t>
            </a:r>
            <a:r>
              <a:rPr dirty="0" sz="1600" spc="-60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values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6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8"/>
              </a:rPr>
              <a:t>Vectors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9138" y="6080940"/>
            <a:ext cx="1125855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Subsetting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878776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Things </a:t>
            </a:r>
            <a:r>
              <a:rPr dirty="0" sz="4100" spc="-15">
                <a:latin typeface="Roboto Condensed"/>
                <a:cs typeface="Roboto Condensed"/>
              </a:rPr>
              <a:t>to </a:t>
            </a:r>
            <a:r>
              <a:rPr dirty="0" sz="4100" spc="10">
                <a:latin typeface="Roboto Condensed"/>
                <a:cs typeface="Roboto Condensed"/>
              </a:rPr>
              <a:t>Do </a:t>
            </a:r>
            <a:r>
              <a:rPr dirty="0" sz="4100" spc="-15">
                <a:latin typeface="Roboto Condensed"/>
                <a:cs typeface="Roboto Condensed"/>
              </a:rPr>
              <a:t>to </a:t>
            </a:r>
            <a:r>
              <a:rPr dirty="0" sz="4100">
                <a:latin typeface="Roboto Condensed"/>
                <a:cs typeface="Roboto Condensed"/>
              </a:rPr>
              <a:t>Prepare </a:t>
            </a:r>
            <a:r>
              <a:rPr dirty="0" sz="4100" spc="10">
                <a:latin typeface="Roboto Condensed"/>
                <a:cs typeface="Roboto Condensed"/>
              </a:rPr>
              <a:t>for Our Next</a:t>
            </a:r>
            <a:r>
              <a:rPr dirty="0" sz="4100" spc="-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Class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9692" y="1531199"/>
            <a:ext cx="8842375" cy="738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notes,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references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below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complete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</a:rPr>
              <a:t>self-paced R</a:t>
            </a:r>
            <a:r>
              <a:rPr dirty="0" sz="1800" spc="30">
                <a:solidFill>
                  <a:srgbClr val="83D5D3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</a:rPr>
              <a:t>tutorial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Complete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10"/>
              </a:rPr>
              <a:t>Assignment 02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Canvas.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5584" y="6201021"/>
            <a:ext cx="5067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920242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09285" algn="l"/>
              </a:tabLst>
            </a:pPr>
            <a:r>
              <a:rPr dirty="0" sz="4100" spc="5">
                <a:latin typeface="Roboto Condensed"/>
                <a:cs typeface="Roboto Condensed"/>
              </a:rPr>
              <a:t>Pedagogy</a:t>
            </a:r>
            <a:r>
              <a:rPr dirty="0" sz="4100" spc="1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Behind</a:t>
            </a:r>
            <a:r>
              <a:rPr dirty="0" sz="4100" spc="20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Using	</a:t>
            </a:r>
            <a:r>
              <a:rPr dirty="0" sz="4100" spc="5">
                <a:latin typeface="Roboto Condensed"/>
                <a:cs typeface="Roboto Condensed"/>
              </a:rPr>
              <a:t>in </a:t>
            </a:r>
            <a:r>
              <a:rPr dirty="0" sz="4100" spc="10">
                <a:latin typeface="Roboto Condensed"/>
                <a:cs typeface="Roboto Condensed"/>
              </a:rPr>
              <a:t>this Course</a:t>
            </a:r>
            <a:r>
              <a:rPr dirty="0" sz="4100" spc="-60">
                <a:latin typeface="Roboto Condensed"/>
                <a:cs typeface="Roboto Condensed"/>
              </a:rPr>
              <a:t> </a:t>
            </a:r>
            <a:r>
              <a:rPr dirty="0" sz="4100" spc="5">
                <a:latin typeface="Roboto Condensed"/>
                <a:cs typeface="Roboto Condensed"/>
              </a:rPr>
              <a:t>[2]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1493079"/>
            <a:ext cx="9507855" cy="4264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The Beauty of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Programming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Languages</a:t>
            </a:r>
            <a:r>
              <a:rPr dirty="0" sz="2600" spc="-1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(Continued)</a:t>
            </a:r>
            <a:endParaRPr sz="2600">
              <a:latin typeface="Roboto Condensed"/>
              <a:cs typeface="Roboto Condense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Roboto Condensed"/>
              <a:cs typeface="Roboto Condensed"/>
            </a:endParaRPr>
          </a:p>
          <a:p>
            <a:pPr marL="393700" indent="-134620">
              <a:lnSpc>
                <a:spcPct val="100000"/>
              </a:lnSpc>
              <a:spcBef>
                <a:spcPts val="5"/>
              </a:spcBef>
              <a:buSzPct val="69230"/>
              <a:buFont typeface="Roboto"/>
              <a:buChar char="•"/>
              <a:tabLst>
                <a:tab pos="394335" algn="l"/>
              </a:tabLst>
            </a:pPr>
            <a:r>
              <a:rPr dirty="0" sz="2600" spc="-5">
                <a:solidFill>
                  <a:srgbClr val="C2132D"/>
                </a:solidFill>
                <a:latin typeface="Courier New"/>
                <a:cs typeface="Courier New"/>
              </a:rPr>
              <a:t>Ctrl</a:t>
            </a:r>
            <a:r>
              <a:rPr dirty="0" sz="2600" spc="-113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150" spc="5">
                <a:solidFill>
                  <a:srgbClr val="585D60"/>
                </a:solidFill>
                <a:latin typeface="Roboto"/>
                <a:cs typeface="Roboto"/>
              </a:rPr>
              <a:t>+ </a:t>
            </a:r>
            <a:r>
              <a:rPr dirty="0" sz="2600" spc="-5">
                <a:solidFill>
                  <a:srgbClr val="C2132D"/>
                </a:solidFill>
                <a:latin typeface="Courier New"/>
                <a:cs typeface="Courier New"/>
              </a:rPr>
              <a:t>C</a:t>
            </a:r>
            <a:endParaRPr sz="2600">
              <a:latin typeface="Courier New"/>
              <a:cs typeface="Courier New"/>
            </a:endParaRPr>
          </a:p>
          <a:p>
            <a:pPr marL="393700" indent="-134620">
              <a:lnSpc>
                <a:spcPct val="100000"/>
              </a:lnSpc>
              <a:spcBef>
                <a:spcPts val="1455"/>
              </a:spcBef>
              <a:buSzPct val="69230"/>
              <a:buFont typeface="Roboto"/>
              <a:buChar char="•"/>
              <a:tabLst>
                <a:tab pos="394335" algn="l"/>
              </a:tabLst>
            </a:pPr>
            <a:r>
              <a:rPr dirty="0" sz="2600" spc="-5">
                <a:solidFill>
                  <a:srgbClr val="C2132D"/>
                </a:solidFill>
                <a:latin typeface="Courier New"/>
                <a:cs typeface="Courier New"/>
              </a:rPr>
              <a:t>Ctrl</a:t>
            </a:r>
            <a:r>
              <a:rPr dirty="0" sz="2600" spc="-113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150" spc="5">
                <a:solidFill>
                  <a:srgbClr val="585D60"/>
                </a:solidFill>
                <a:latin typeface="Roboto"/>
                <a:cs typeface="Roboto"/>
              </a:rPr>
              <a:t>+ </a:t>
            </a:r>
            <a:r>
              <a:rPr dirty="0" sz="2600" spc="-5">
                <a:solidFill>
                  <a:srgbClr val="C2132D"/>
                </a:solidFill>
                <a:latin typeface="Courier New"/>
                <a:cs typeface="Courier New"/>
              </a:rPr>
              <a:t>V</a:t>
            </a:r>
            <a:endParaRPr sz="2600">
              <a:latin typeface="Courier New"/>
              <a:cs typeface="Courier New"/>
            </a:endParaRPr>
          </a:p>
          <a:p>
            <a:pPr marL="393700" indent="-134620">
              <a:lnSpc>
                <a:spcPct val="100000"/>
              </a:lnSpc>
              <a:spcBef>
                <a:spcPts val="1355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addition,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generally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5"/>
              </a:spcBef>
              <a:buClr>
                <a:srgbClr val="C2132D"/>
              </a:buClr>
              <a:buChar char="•"/>
              <a:tabLst>
                <a:tab pos="775335" algn="l"/>
                <a:tab pos="813943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Readable (IMO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way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easier than trying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figure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someone did</a:t>
            </a:r>
            <a:r>
              <a:rPr dirty="0" sz="1800" spc="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an	)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5335" algn="l"/>
                <a:tab pos="286829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Open (so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can	it)</a:t>
            </a:r>
            <a:endParaRPr sz="1800">
              <a:latin typeface="Roboto"/>
              <a:cs typeface="Roboto"/>
            </a:endParaRPr>
          </a:p>
          <a:p>
            <a:pPr lvl="1" marL="774700" marR="5080" indent="-133985">
              <a:lnSpc>
                <a:spcPct val="114599"/>
              </a:lnSpc>
              <a:spcBef>
                <a:spcPts val="980"/>
              </a:spcBef>
              <a:buClr>
                <a:srgbClr val="C2132D"/>
              </a:buClr>
              <a:buChar char="•"/>
              <a:tabLst>
                <a:tab pos="775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Reusable 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reproducible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(so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reuse 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 for similar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problems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other  people can get the same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results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easily)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5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Diffable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(version control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extremely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powerful)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99222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9878" y="2353971"/>
            <a:ext cx="276860" cy="276860"/>
          </a:xfrm>
          <a:custGeom>
            <a:avLst/>
            <a:gdLst/>
            <a:ahLst/>
            <a:cxnLst/>
            <a:rect l="l" t="t" r="r" b="b"/>
            <a:pathLst>
              <a:path w="276860" h="276860">
                <a:moveTo>
                  <a:pt x="250466" y="207282"/>
                </a:moveTo>
                <a:lnTo>
                  <a:pt x="146825" y="207282"/>
                </a:lnTo>
                <a:lnTo>
                  <a:pt x="136739" y="205246"/>
                </a:lnTo>
                <a:lnTo>
                  <a:pt x="128503" y="199693"/>
                </a:lnTo>
                <a:lnTo>
                  <a:pt x="122951" y="191458"/>
                </a:lnTo>
                <a:lnTo>
                  <a:pt x="120915" y="181372"/>
                </a:lnTo>
                <a:lnTo>
                  <a:pt x="120915" y="25910"/>
                </a:lnTo>
                <a:lnTo>
                  <a:pt x="122951" y="15824"/>
                </a:lnTo>
                <a:lnTo>
                  <a:pt x="128503" y="7588"/>
                </a:lnTo>
                <a:lnTo>
                  <a:pt x="136739" y="2036"/>
                </a:lnTo>
                <a:lnTo>
                  <a:pt x="146825" y="0"/>
                </a:lnTo>
                <a:lnTo>
                  <a:pt x="207282" y="0"/>
                </a:lnTo>
                <a:lnTo>
                  <a:pt x="207282" y="61321"/>
                </a:lnTo>
                <a:lnTo>
                  <a:pt x="215055" y="69094"/>
                </a:lnTo>
                <a:lnTo>
                  <a:pt x="276377" y="69094"/>
                </a:lnTo>
                <a:lnTo>
                  <a:pt x="276377" y="181372"/>
                </a:lnTo>
                <a:lnTo>
                  <a:pt x="274341" y="191458"/>
                </a:lnTo>
                <a:lnTo>
                  <a:pt x="268788" y="199693"/>
                </a:lnTo>
                <a:lnTo>
                  <a:pt x="260552" y="205246"/>
                </a:lnTo>
                <a:lnTo>
                  <a:pt x="250466" y="207282"/>
                </a:lnTo>
                <a:close/>
              </a:path>
              <a:path w="276860" h="276860">
                <a:moveTo>
                  <a:pt x="276377" y="51820"/>
                </a:moveTo>
                <a:lnTo>
                  <a:pt x="224556" y="51820"/>
                </a:lnTo>
                <a:lnTo>
                  <a:pt x="224556" y="0"/>
                </a:lnTo>
                <a:lnTo>
                  <a:pt x="276377" y="51820"/>
                </a:lnTo>
                <a:close/>
              </a:path>
              <a:path w="276860" h="276860">
                <a:moveTo>
                  <a:pt x="129551" y="276377"/>
                </a:moveTo>
                <a:lnTo>
                  <a:pt x="25910" y="276377"/>
                </a:lnTo>
                <a:lnTo>
                  <a:pt x="15824" y="274341"/>
                </a:lnTo>
                <a:lnTo>
                  <a:pt x="7588" y="268788"/>
                </a:lnTo>
                <a:lnTo>
                  <a:pt x="2036" y="260552"/>
                </a:lnTo>
                <a:lnTo>
                  <a:pt x="0" y="250466"/>
                </a:lnTo>
                <a:lnTo>
                  <a:pt x="0" y="95004"/>
                </a:lnTo>
                <a:lnTo>
                  <a:pt x="2036" y="84919"/>
                </a:lnTo>
                <a:lnTo>
                  <a:pt x="7588" y="76683"/>
                </a:lnTo>
                <a:lnTo>
                  <a:pt x="15824" y="71130"/>
                </a:lnTo>
                <a:lnTo>
                  <a:pt x="25910" y="69094"/>
                </a:lnTo>
                <a:lnTo>
                  <a:pt x="103641" y="69094"/>
                </a:lnTo>
                <a:lnTo>
                  <a:pt x="103641" y="190009"/>
                </a:lnTo>
                <a:lnTo>
                  <a:pt x="106359" y="203446"/>
                </a:lnTo>
                <a:lnTo>
                  <a:pt x="113769" y="214428"/>
                </a:lnTo>
                <a:lnTo>
                  <a:pt x="124751" y="221838"/>
                </a:lnTo>
                <a:lnTo>
                  <a:pt x="138188" y="224556"/>
                </a:lnTo>
                <a:lnTo>
                  <a:pt x="155462" y="224556"/>
                </a:lnTo>
                <a:lnTo>
                  <a:pt x="155462" y="250466"/>
                </a:lnTo>
                <a:lnTo>
                  <a:pt x="153426" y="260552"/>
                </a:lnTo>
                <a:lnTo>
                  <a:pt x="147873" y="268788"/>
                </a:lnTo>
                <a:lnTo>
                  <a:pt x="139637" y="274341"/>
                </a:lnTo>
                <a:lnTo>
                  <a:pt x="129551" y="276377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30348" y="2973437"/>
            <a:ext cx="228725" cy="22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72659" y="3878810"/>
            <a:ext cx="171544" cy="228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97600" y="4311624"/>
            <a:ext cx="219195" cy="220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170834"/>
            <a:ext cx="6490335" cy="0"/>
          </a:xfrm>
          <a:custGeom>
            <a:avLst/>
            <a:gdLst/>
            <a:ahLst/>
            <a:cxnLst/>
            <a:rect l="l" t="t" r="r" b="b"/>
            <a:pathLst>
              <a:path w="6490334" h="0">
                <a:moveTo>
                  <a:pt x="0" y="0"/>
                </a:moveTo>
                <a:lnTo>
                  <a:pt x="6490098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80365"/>
            <a:ext cx="6490335" cy="0"/>
          </a:xfrm>
          <a:custGeom>
            <a:avLst/>
            <a:gdLst/>
            <a:ahLst/>
            <a:cxnLst/>
            <a:rect l="l" t="t" r="r" b="b"/>
            <a:pathLst>
              <a:path w="6490334" h="0">
                <a:moveTo>
                  <a:pt x="0" y="0"/>
                </a:moveTo>
                <a:lnTo>
                  <a:pt x="6490098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95471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2203" y="6260585"/>
            <a:ext cx="651700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bullets in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"The Beauty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of Programming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Languages"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Hadley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Wickham's You Can't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Do Data Science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in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a</a:t>
            </a:r>
            <a:r>
              <a:rPr dirty="0" sz="850" spc="4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GUI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203" y="520993"/>
            <a:ext cx="489077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latin typeface="Roboto Condensed"/>
                <a:cs typeface="Roboto Condensed"/>
              </a:rPr>
              <a:t>Pedagogy </a:t>
            </a:r>
            <a:r>
              <a:rPr dirty="0" sz="4100" spc="10">
                <a:latin typeface="Roboto Condensed"/>
                <a:cs typeface="Roboto Condensed"/>
              </a:rPr>
              <a:t>Behind</a:t>
            </a:r>
            <a:r>
              <a:rPr dirty="0" sz="4100" spc="-35">
                <a:latin typeface="Roboto Condensed"/>
                <a:cs typeface="Roboto Condensed"/>
              </a:rPr>
              <a:t> </a:t>
            </a:r>
            <a:r>
              <a:rPr dirty="0" sz="4100" spc="10">
                <a:latin typeface="Roboto Condensed"/>
                <a:cs typeface="Roboto Condensed"/>
              </a:rPr>
              <a:t>Using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9369" y="520993"/>
            <a:ext cx="3505200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in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this Course</a:t>
            </a:r>
            <a:r>
              <a:rPr dirty="0" sz="4100" spc="-6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5">
                <a:solidFill>
                  <a:srgbClr val="C2132D"/>
                </a:solidFill>
                <a:latin typeface="Roboto Condensed"/>
                <a:cs typeface="Roboto Condensed"/>
              </a:rPr>
              <a:t>[3]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203" y="1493079"/>
            <a:ext cx="9666605" cy="19202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96010" algn="l"/>
              </a:tabLst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Why	</a:t>
            </a:r>
            <a:r>
              <a:rPr dirty="0" sz="2600" spc="-5">
                <a:solidFill>
                  <a:srgbClr val="C2132D"/>
                </a:solidFill>
                <a:latin typeface="Roboto Condensed"/>
                <a:cs typeface="Roboto Condensed"/>
              </a:rPr>
              <a:t>Specifically?</a:t>
            </a:r>
            <a:endParaRPr sz="2600">
              <a:latin typeface="Roboto Condensed"/>
              <a:cs typeface="Roboto Condensed"/>
            </a:endParaRPr>
          </a:p>
          <a:p>
            <a:pPr marL="393700" indent="-134620">
              <a:lnSpc>
                <a:spcPct val="100000"/>
              </a:lnSpc>
              <a:spcBef>
                <a:spcPts val="2785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 is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general-purpose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language, which originated for statistical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analysis.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4335" algn="l"/>
                <a:tab pos="872744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Aug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23, 2022,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there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18,491 packages on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CRAN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including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those on	).</a:t>
            </a:r>
            <a:endParaRPr sz="1800">
              <a:latin typeface="Roboto"/>
              <a:cs typeface="Roboto"/>
            </a:endParaRPr>
          </a:p>
          <a:p>
            <a:pPr marL="393700" indent="-134620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433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tidyverse</a:t>
            </a:r>
            <a:r>
              <a:rPr dirty="0" sz="1700" spc="-59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group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packages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 simplified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data analytics/science.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99222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3900" y="1565371"/>
            <a:ext cx="381635" cy="290830"/>
          </a:xfrm>
          <a:custGeom>
            <a:avLst/>
            <a:gdLst/>
            <a:ahLst/>
            <a:cxnLst/>
            <a:rect l="l" t="t" r="r" b="b"/>
            <a:pathLst>
              <a:path w="381635" h="290830">
                <a:moveTo>
                  <a:pt x="222099" y="290615"/>
                </a:moveTo>
                <a:lnTo>
                  <a:pt x="157076" y="290615"/>
                </a:lnTo>
                <a:lnTo>
                  <a:pt x="157076" y="250460"/>
                </a:lnTo>
                <a:lnTo>
                  <a:pt x="106450" y="239496"/>
                </a:lnTo>
                <a:lnTo>
                  <a:pt x="63208" y="220119"/>
                </a:lnTo>
                <a:lnTo>
                  <a:pt x="29572" y="193801"/>
                </a:lnTo>
                <a:lnTo>
                  <a:pt x="7763" y="162016"/>
                </a:lnTo>
                <a:lnTo>
                  <a:pt x="0" y="126235"/>
                </a:lnTo>
                <a:lnTo>
                  <a:pt x="9719" y="86329"/>
                </a:lnTo>
                <a:lnTo>
                  <a:pt x="36783" y="51675"/>
                </a:lnTo>
                <a:lnTo>
                  <a:pt x="78047" y="24351"/>
                </a:lnTo>
                <a:lnTo>
                  <a:pt x="130368" y="6434"/>
                </a:lnTo>
                <a:lnTo>
                  <a:pt x="190604" y="0"/>
                </a:lnTo>
                <a:lnTo>
                  <a:pt x="250841" y="6434"/>
                </a:lnTo>
                <a:lnTo>
                  <a:pt x="303162" y="24351"/>
                </a:lnTo>
                <a:lnTo>
                  <a:pt x="340938" y="49365"/>
                </a:lnTo>
                <a:lnTo>
                  <a:pt x="219802" y="49365"/>
                </a:lnTo>
                <a:lnTo>
                  <a:pt x="163423" y="56141"/>
                </a:lnTo>
                <a:lnTo>
                  <a:pt x="117372" y="74624"/>
                </a:lnTo>
                <a:lnTo>
                  <a:pt x="86318" y="102046"/>
                </a:lnTo>
                <a:lnTo>
                  <a:pt x="74929" y="135642"/>
                </a:lnTo>
                <a:lnTo>
                  <a:pt x="80928" y="160283"/>
                </a:lnTo>
                <a:lnTo>
                  <a:pt x="97771" y="182145"/>
                </a:lnTo>
                <a:lnTo>
                  <a:pt x="123730" y="200200"/>
                </a:lnTo>
                <a:lnTo>
                  <a:pt x="157076" y="213420"/>
                </a:lnTo>
                <a:lnTo>
                  <a:pt x="222033" y="213420"/>
                </a:lnTo>
                <a:lnTo>
                  <a:pt x="222033" y="221853"/>
                </a:lnTo>
                <a:lnTo>
                  <a:pt x="326203" y="221853"/>
                </a:lnTo>
                <a:lnTo>
                  <a:pt x="338104" y="241703"/>
                </a:lnTo>
                <a:lnTo>
                  <a:pt x="267634" y="241703"/>
                </a:lnTo>
                <a:lnTo>
                  <a:pt x="256727" y="244644"/>
                </a:lnTo>
                <a:lnTo>
                  <a:pt x="245481" y="247136"/>
                </a:lnTo>
                <a:lnTo>
                  <a:pt x="233928" y="249165"/>
                </a:lnTo>
                <a:lnTo>
                  <a:pt x="222099" y="250720"/>
                </a:lnTo>
                <a:lnTo>
                  <a:pt x="222099" y="290615"/>
                </a:lnTo>
                <a:close/>
              </a:path>
              <a:path w="381635" h="290830">
                <a:moveTo>
                  <a:pt x="338832" y="204663"/>
                </a:moveTo>
                <a:lnTo>
                  <a:pt x="312710" y="204663"/>
                </a:lnTo>
                <a:lnTo>
                  <a:pt x="332041" y="192592"/>
                </a:lnTo>
                <a:lnTo>
                  <a:pt x="346549" y="177134"/>
                </a:lnTo>
                <a:lnTo>
                  <a:pt x="355670" y="158185"/>
                </a:lnTo>
                <a:lnTo>
                  <a:pt x="358835" y="135642"/>
                </a:lnTo>
                <a:lnTo>
                  <a:pt x="348359" y="96901"/>
                </a:lnTo>
                <a:lnTo>
                  <a:pt x="319312" y="70050"/>
                </a:lnTo>
                <a:lnTo>
                  <a:pt x="275268" y="54426"/>
                </a:lnTo>
                <a:lnTo>
                  <a:pt x="219802" y="49365"/>
                </a:lnTo>
                <a:lnTo>
                  <a:pt x="340938" y="49365"/>
                </a:lnTo>
                <a:lnTo>
                  <a:pt x="344426" y="51675"/>
                </a:lnTo>
                <a:lnTo>
                  <a:pt x="371490" y="86329"/>
                </a:lnTo>
                <a:lnTo>
                  <a:pt x="381209" y="126235"/>
                </a:lnTo>
                <a:lnTo>
                  <a:pt x="377175" y="152163"/>
                </a:lnTo>
                <a:lnTo>
                  <a:pt x="365618" y="176266"/>
                </a:lnTo>
                <a:lnTo>
                  <a:pt x="347356" y="198009"/>
                </a:lnTo>
                <a:lnTo>
                  <a:pt x="338832" y="204663"/>
                </a:lnTo>
                <a:close/>
              </a:path>
              <a:path w="381635" h="290830">
                <a:moveTo>
                  <a:pt x="222033" y="213420"/>
                </a:moveTo>
                <a:lnTo>
                  <a:pt x="157076" y="213420"/>
                </a:lnTo>
                <a:lnTo>
                  <a:pt x="157076" y="78297"/>
                </a:lnTo>
                <a:lnTo>
                  <a:pt x="287646" y="78297"/>
                </a:lnTo>
                <a:lnTo>
                  <a:pt x="296934" y="79334"/>
                </a:lnTo>
                <a:lnTo>
                  <a:pt x="317368" y="85814"/>
                </a:lnTo>
                <a:lnTo>
                  <a:pt x="337803" y="102790"/>
                </a:lnTo>
                <a:lnTo>
                  <a:pt x="343881" y="124075"/>
                </a:lnTo>
                <a:lnTo>
                  <a:pt x="247624" y="124075"/>
                </a:lnTo>
                <a:lnTo>
                  <a:pt x="222623" y="124419"/>
                </a:lnTo>
                <a:lnTo>
                  <a:pt x="222623" y="160487"/>
                </a:lnTo>
                <a:lnTo>
                  <a:pt x="245354" y="160948"/>
                </a:lnTo>
                <a:lnTo>
                  <a:pt x="340198" y="160948"/>
                </a:lnTo>
                <a:lnTo>
                  <a:pt x="338213" y="168331"/>
                </a:lnTo>
                <a:lnTo>
                  <a:pt x="318680" y="186378"/>
                </a:lnTo>
                <a:lnTo>
                  <a:pt x="299148" y="193928"/>
                </a:lnTo>
                <a:lnTo>
                  <a:pt x="290270" y="195451"/>
                </a:lnTo>
                <a:lnTo>
                  <a:pt x="301818" y="198889"/>
                </a:lnTo>
                <a:lnTo>
                  <a:pt x="308511" y="202262"/>
                </a:lnTo>
                <a:lnTo>
                  <a:pt x="309626" y="202781"/>
                </a:lnTo>
                <a:lnTo>
                  <a:pt x="311135" y="203625"/>
                </a:lnTo>
                <a:lnTo>
                  <a:pt x="312710" y="204663"/>
                </a:lnTo>
                <a:lnTo>
                  <a:pt x="338832" y="204663"/>
                </a:lnTo>
                <a:lnTo>
                  <a:pt x="335176" y="207517"/>
                </a:lnTo>
                <a:lnTo>
                  <a:pt x="222033" y="207517"/>
                </a:lnTo>
                <a:lnTo>
                  <a:pt x="222033" y="213420"/>
                </a:lnTo>
                <a:close/>
              </a:path>
              <a:path w="381635" h="290830">
                <a:moveTo>
                  <a:pt x="340198" y="160948"/>
                </a:moveTo>
                <a:lnTo>
                  <a:pt x="245354" y="160948"/>
                </a:lnTo>
                <a:lnTo>
                  <a:pt x="263631" y="160186"/>
                </a:lnTo>
                <a:lnTo>
                  <a:pt x="275807" y="154986"/>
                </a:lnTo>
                <a:lnTo>
                  <a:pt x="280231" y="142128"/>
                </a:lnTo>
                <a:lnTo>
                  <a:pt x="276563" y="130029"/>
                </a:lnTo>
                <a:lnTo>
                  <a:pt x="265649" y="124979"/>
                </a:lnTo>
                <a:lnTo>
                  <a:pt x="247624" y="124075"/>
                </a:lnTo>
                <a:lnTo>
                  <a:pt x="343881" y="124075"/>
                </a:lnTo>
                <a:lnTo>
                  <a:pt x="347091" y="135317"/>
                </a:lnTo>
                <a:lnTo>
                  <a:pt x="340198" y="160948"/>
                </a:lnTo>
                <a:close/>
              </a:path>
              <a:path w="381635" h="290830">
                <a:moveTo>
                  <a:pt x="326203" y="221853"/>
                </a:moveTo>
                <a:lnTo>
                  <a:pt x="222033" y="221853"/>
                </a:lnTo>
                <a:lnTo>
                  <a:pt x="230607" y="221705"/>
                </a:lnTo>
                <a:lnTo>
                  <a:pt x="239002" y="221350"/>
                </a:lnTo>
                <a:lnTo>
                  <a:pt x="247213" y="220777"/>
                </a:lnTo>
                <a:lnTo>
                  <a:pt x="255233" y="219972"/>
                </a:lnTo>
                <a:lnTo>
                  <a:pt x="251887" y="215107"/>
                </a:lnTo>
                <a:lnTo>
                  <a:pt x="246572" y="207517"/>
                </a:lnTo>
                <a:lnTo>
                  <a:pt x="335176" y="207517"/>
                </a:lnTo>
                <a:lnTo>
                  <a:pt x="323208" y="216858"/>
                </a:lnTo>
                <a:lnTo>
                  <a:pt x="326203" y="221853"/>
                </a:lnTo>
                <a:close/>
              </a:path>
              <a:path w="381635" h="290830">
                <a:moveTo>
                  <a:pt x="367431" y="290615"/>
                </a:moveTo>
                <a:lnTo>
                  <a:pt x="293944" y="290615"/>
                </a:lnTo>
                <a:lnTo>
                  <a:pt x="267634" y="241703"/>
                </a:lnTo>
                <a:lnTo>
                  <a:pt x="338104" y="241703"/>
                </a:lnTo>
                <a:lnTo>
                  <a:pt x="367431" y="29061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06430" y="2729224"/>
            <a:ext cx="228572" cy="216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4720" y="520993"/>
            <a:ext cx="387159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latin typeface="Roboto Condensed"/>
                <a:cs typeface="Roboto Condensed"/>
              </a:rPr>
              <a:t>(Any</a:t>
            </a:r>
            <a:r>
              <a:rPr dirty="0" sz="4100" spc="-65">
                <a:latin typeface="Roboto Condensed"/>
                <a:cs typeface="Roboto Condensed"/>
              </a:rPr>
              <a:t> </a:t>
            </a:r>
            <a:r>
              <a:rPr dirty="0" sz="4100">
                <a:latin typeface="Roboto Condensed"/>
                <a:cs typeface="Roboto Condensed"/>
              </a:rPr>
              <a:t>Programming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203" y="520993"/>
            <a:ext cx="2766060" cy="125539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440"/>
              </a:spcBef>
            </a:pPr>
            <a:r>
              <a:rPr dirty="0" sz="4100" spc="15">
                <a:solidFill>
                  <a:srgbClr val="C2132D"/>
                </a:solidFill>
                <a:latin typeface="Roboto Condensed"/>
                <a:cs typeface="Roboto Condensed"/>
              </a:rPr>
              <a:t>How </a:t>
            </a:r>
            <a:r>
              <a:rPr dirty="0" sz="4100" spc="-15">
                <a:solidFill>
                  <a:srgbClr val="C2132D"/>
                </a:solidFill>
                <a:latin typeface="Roboto Condensed"/>
                <a:cs typeface="Roboto Condensed"/>
              </a:rPr>
              <a:t>to</a:t>
            </a:r>
            <a:r>
              <a:rPr dirty="0" sz="4100" spc="-8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Learn  Language)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8540" y="2134775"/>
            <a:ext cx="4574518" cy="2573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9692" y="4836289"/>
            <a:ext cx="7489190" cy="132715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315"/>
              </a:spcBef>
              <a:buClr>
                <a:srgbClr val="C2132D"/>
              </a:buClr>
              <a:buFont typeface="Roboto"/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Segoe UI Symbol"/>
                <a:cs typeface="Segoe UI Symbol"/>
              </a:rPr>
              <a:t>🗣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Get hands</a:t>
            </a:r>
            <a:r>
              <a:rPr dirty="0" sz="1800" spc="-5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5" b="1">
                <a:solidFill>
                  <a:srgbClr val="C2132D"/>
                </a:solidFill>
                <a:latin typeface="Roboto"/>
                <a:cs typeface="Roboto"/>
              </a:rPr>
              <a:t>dirty</a:t>
            </a:r>
            <a:r>
              <a:rPr dirty="0" sz="1800" spc="5">
                <a:solidFill>
                  <a:srgbClr val="585D60"/>
                </a:solidFill>
                <a:latin typeface="Arial"/>
                <a:cs typeface="Arial"/>
              </a:rPr>
              <a:t>‼</a:t>
            </a:r>
            <a:endParaRPr sz="1800">
              <a:latin typeface="Arial"/>
              <a:cs typeface="Arial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SzPct val="105882"/>
              <a:buFont typeface="Roboto"/>
              <a:buChar char="•"/>
              <a:tabLst>
                <a:tab pos="146685" algn="l"/>
              </a:tabLst>
            </a:pPr>
            <a:r>
              <a:rPr dirty="0" sz="1700" spc="1195">
                <a:solidFill>
                  <a:srgbClr val="585D60"/>
                </a:solidFill>
                <a:latin typeface="Arial"/>
                <a:cs typeface="Arial"/>
              </a:rPr>
              <a:t>📖</a:t>
            </a:r>
            <a:r>
              <a:rPr dirty="0" sz="1700" spc="-40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Documentation! Documentation! Documentation!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095"/>
              </a:spcBef>
              <a:buClr>
                <a:srgbClr val="C2132D"/>
              </a:buClr>
              <a:buSzPct val="90000"/>
              <a:buFont typeface="Roboto"/>
              <a:buChar char="•"/>
              <a:tabLst>
                <a:tab pos="146685" algn="l"/>
              </a:tabLst>
            </a:pPr>
            <a:r>
              <a:rPr dirty="0" sz="2000" spc="1885">
                <a:solidFill>
                  <a:srgbClr val="585D60"/>
                </a:solidFill>
                <a:latin typeface="Microsoft Sans Serif"/>
                <a:cs typeface="Microsoft Sans Serif"/>
              </a:rPr>
              <a:t>🔎</a:t>
            </a:r>
            <a:r>
              <a:rPr dirty="0" sz="2000" spc="-170">
                <a:solidFill>
                  <a:srgbClr val="585D6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surprisingly) Learn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Google: what 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error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message means (I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3684" y="5829788"/>
            <a:ext cx="9175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lot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000" spc="940">
                <a:solidFill>
                  <a:srgbClr val="585D60"/>
                </a:solidFill>
                <a:latin typeface="Microsoft Sans Serif"/>
                <a:cs typeface="Microsoft Sans Serif"/>
              </a:rPr>
              <a:t>😂</a:t>
            </a:r>
            <a:r>
              <a:rPr dirty="0" sz="1800" spc="940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3977" y="634163"/>
            <a:ext cx="591185" cy="457200"/>
          </a:xfrm>
          <a:custGeom>
            <a:avLst/>
            <a:gdLst/>
            <a:ahLst/>
            <a:cxnLst/>
            <a:rect l="l" t="t" r="r" b="b"/>
            <a:pathLst>
              <a:path w="591185" h="457200">
                <a:moveTo>
                  <a:pt x="344253" y="456648"/>
                </a:moveTo>
                <a:lnTo>
                  <a:pt x="243469" y="456648"/>
                </a:lnTo>
                <a:lnTo>
                  <a:pt x="243469" y="393553"/>
                </a:lnTo>
                <a:lnTo>
                  <a:pt x="186400" y="382697"/>
                </a:lnTo>
                <a:lnTo>
                  <a:pt x="134670" y="364760"/>
                </a:lnTo>
                <a:lnTo>
                  <a:pt x="89533" y="340583"/>
                </a:lnTo>
                <a:lnTo>
                  <a:pt x="52243" y="311011"/>
                </a:lnTo>
                <a:lnTo>
                  <a:pt x="24055" y="276887"/>
                </a:lnTo>
                <a:lnTo>
                  <a:pt x="6222" y="239054"/>
                </a:lnTo>
                <a:lnTo>
                  <a:pt x="0" y="198356"/>
                </a:lnTo>
                <a:lnTo>
                  <a:pt x="4761" y="162694"/>
                </a:lnTo>
                <a:lnTo>
                  <a:pt x="40344" y="98230"/>
                </a:lnTo>
                <a:lnTo>
                  <a:pt x="69496" y="70547"/>
                </a:lnTo>
                <a:lnTo>
                  <a:pt x="105107" y="46642"/>
                </a:lnTo>
                <a:lnTo>
                  <a:pt x="146342" y="27075"/>
                </a:lnTo>
                <a:lnTo>
                  <a:pt x="192365" y="12406"/>
                </a:lnTo>
                <a:lnTo>
                  <a:pt x="242342" y="3194"/>
                </a:lnTo>
                <a:lnTo>
                  <a:pt x="295437" y="0"/>
                </a:lnTo>
                <a:lnTo>
                  <a:pt x="348532" y="3194"/>
                </a:lnTo>
                <a:lnTo>
                  <a:pt x="398509" y="12406"/>
                </a:lnTo>
                <a:lnTo>
                  <a:pt x="444533" y="27075"/>
                </a:lnTo>
                <a:lnTo>
                  <a:pt x="485768" y="46642"/>
                </a:lnTo>
                <a:lnTo>
                  <a:pt x="521379" y="70547"/>
                </a:lnTo>
                <a:lnTo>
                  <a:pt x="528773" y="77569"/>
                </a:lnTo>
                <a:lnTo>
                  <a:pt x="340694" y="77569"/>
                </a:lnTo>
                <a:lnTo>
                  <a:pt x="281014" y="82408"/>
                </a:lnTo>
                <a:lnTo>
                  <a:pt x="227377" y="96067"/>
                </a:lnTo>
                <a:lnTo>
                  <a:pt x="181928" y="117258"/>
                </a:lnTo>
                <a:lnTo>
                  <a:pt x="146809" y="144692"/>
                </a:lnTo>
                <a:lnTo>
                  <a:pt x="124165" y="177080"/>
                </a:lnTo>
                <a:lnTo>
                  <a:pt x="116141" y="213136"/>
                </a:lnTo>
                <a:lnTo>
                  <a:pt x="125438" y="251855"/>
                </a:lnTo>
                <a:lnTo>
                  <a:pt x="151545" y="286207"/>
                </a:lnTo>
                <a:lnTo>
                  <a:pt x="191781" y="314577"/>
                </a:lnTo>
                <a:lnTo>
                  <a:pt x="243469" y="335350"/>
                </a:lnTo>
                <a:lnTo>
                  <a:pt x="344151" y="335350"/>
                </a:lnTo>
                <a:lnTo>
                  <a:pt x="344151" y="348601"/>
                </a:lnTo>
                <a:lnTo>
                  <a:pt x="505614" y="348601"/>
                </a:lnTo>
                <a:lnTo>
                  <a:pt x="524062" y="379792"/>
                </a:lnTo>
                <a:lnTo>
                  <a:pt x="414833" y="379792"/>
                </a:lnTo>
                <a:lnTo>
                  <a:pt x="397927" y="384414"/>
                </a:lnTo>
                <a:lnTo>
                  <a:pt x="380496" y="388329"/>
                </a:lnTo>
                <a:lnTo>
                  <a:pt x="362589" y="391517"/>
                </a:lnTo>
                <a:lnTo>
                  <a:pt x="344253" y="393960"/>
                </a:lnTo>
                <a:lnTo>
                  <a:pt x="344253" y="456648"/>
                </a:lnTo>
                <a:close/>
              </a:path>
              <a:path w="591185" h="457200">
                <a:moveTo>
                  <a:pt x="525190" y="321590"/>
                </a:moveTo>
                <a:lnTo>
                  <a:pt x="484700" y="321590"/>
                </a:lnTo>
                <a:lnTo>
                  <a:pt x="514664" y="302623"/>
                </a:lnTo>
                <a:lnTo>
                  <a:pt x="537152" y="278333"/>
                </a:lnTo>
                <a:lnTo>
                  <a:pt x="551288" y="248558"/>
                </a:lnTo>
                <a:lnTo>
                  <a:pt x="556195" y="213136"/>
                </a:lnTo>
                <a:lnTo>
                  <a:pt x="548841" y="170427"/>
                </a:lnTo>
                <a:lnTo>
                  <a:pt x="527874" y="136175"/>
                </a:lnTo>
                <a:lnTo>
                  <a:pt x="494934" y="110072"/>
                </a:lnTo>
                <a:lnTo>
                  <a:pt x="451663" y="91809"/>
                </a:lnTo>
                <a:lnTo>
                  <a:pt x="399702" y="81077"/>
                </a:lnTo>
                <a:lnTo>
                  <a:pt x="340694" y="77569"/>
                </a:lnTo>
                <a:lnTo>
                  <a:pt x="528773" y="77569"/>
                </a:lnTo>
                <a:lnTo>
                  <a:pt x="550530" y="98230"/>
                </a:lnTo>
                <a:lnTo>
                  <a:pt x="572387" y="129133"/>
                </a:lnTo>
                <a:lnTo>
                  <a:pt x="586114" y="162694"/>
                </a:lnTo>
                <a:lnTo>
                  <a:pt x="590875" y="198356"/>
                </a:lnTo>
                <a:lnTo>
                  <a:pt x="584622" y="239096"/>
                </a:lnTo>
                <a:lnTo>
                  <a:pt x="566708" y="276970"/>
                </a:lnTo>
                <a:lnTo>
                  <a:pt x="538403" y="311136"/>
                </a:lnTo>
                <a:lnTo>
                  <a:pt x="525190" y="321590"/>
                </a:lnTo>
                <a:close/>
              </a:path>
              <a:path w="591185" h="457200">
                <a:moveTo>
                  <a:pt x="344151" y="335350"/>
                </a:moveTo>
                <a:lnTo>
                  <a:pt x="243469" y="335350"/>
                </a:lnTo>
                <a:lnTo>
                  <a:pt x="243469" y="123029"/>
                </a:lnTo>
                <a:lnTo>
                  <a:pt x="445851" y="123029"/>
                </a:lnTo>
                <a:lnTo>
                  <a:pt x="460248" y="124659"/>
                </a:lnTo>
                <a:lnTo>
                  <a:pt x="491921" y="134841"/>
                </a:lnTo>
                <a:lnTo>
                  <a:pt x="523594" y="161516"/>
                </a:lnTo>
                <a:lnTo>
                  <a:pt x="533015" y="194962"/>
                </a:lnTo>
                <a:lnTo>
                  <a:pt x="383817" y="194962"/>
                </a:lnTo>
                <a:lnTo>
                  <a:pt x="345067" y="195502"/>
                </a:lnTo>
                <a:lnTo>
                  <a:pt x="345067" y="252175"/>
                </a:lnTo>
                <a:lnTo>
                  <a:pt x="380299" y="252900"/>
                </a:lnTo>
                <a:lnTo>
                  <a:pt x="527307" y="252900"/>
                </a:lnTo>
                <a:lnTo>
                  <a:pt x="524230" y="264501"/>
                </a:lnTo>
                <a:lnTo>
                  <a:pt x="493955" y="292858"/>
                </a:lnTo>
                <a:lnTo>
                  <a:pt x="463680" y="304722"/>
                </a:lnTo>
                <a:lnTo>
                  <a:pt x="449919" y="307116"/>
                </a:lnTo>
                <a:lnTo>
                  <a:pt x="452878" y="308043"/>
                </a:lnTo>
                <a:lnTo>
                  <a:pt x="484700" y="321590"/>
                </a:lnTo>
                <a:lnTo>
                  <a:pt x="525190" y="321590"/>
                </a:lnTo>
                <a:lnTo>
                  <a:pt x="519522" y="326075"/>
                </a:lnTo>
                <a:lnTo>
                  <a:pt x="344151" y="326075"/>
                </a:lnTo>
                <a:lnTo>
                  <a:pt x="344151" y="335350"/>
                </a:lnTo>
                <a:close/>
              </a:path>
              <a:path w="591185" h="457200">
                <a:moveTo>
                  <a:pt x="527307" y="252900"/>
                </a:moveTo>
                <a:lnTo>
                  <a:pt x="380299" y="252900"/>
                </a:lnTo>
                <a:lnTo>
                  <a:pt x="408629" y="251704"/>
                </a:lnTo>
                <a:lnTo>
                  <a:pt x="427501" y="243532"/>
                </a:lnTo>
                <a:lnTo>
                  <a:pt x="434359" y="223329"/>
                </a:lnTo>
                <a:lnTo>
                  <a:pt x="428673" y="204317"/>
                </a:lnTo>
                <a:lnTo>
                  <a:pt x="411756" y="196381"/>
                </a:lnTo>
                <a:lnTo>
                  <a:pt x="383817" y="194962"/>
                </a:lnTo>
                <a:lnTo>
                  <a:pt x="533015" y="194962"/>
                </a:lnTo>
                <a:lnTo>
                  <a:pt x="537991" y="212626"/>
                </a:lnTo>
                <a:lnTo>
                  <a:pt x="527307" y="252900"/>
                </a:lnTo>
                <a:close/>
              </a:path>
              <a:path w="591185" h="457200">
                <a:moveTo>
                  <a:pt x="505614" y="348601"/>
                </a:moveTo>
                <a:lnTo>
                  <a:pt x="344151" y="348601"/>
                </a:lnTo>
                <a:lnTo>
                  <a:pt x="357441" y="348369"/>
                </a:lnTo>
                <a:lnTo>
                  <a:pt x="370453" y="347811"/>
                </a:lnTo>
                <a:lnTo>
                  <a:pt x="383180" y="346910"/>
                </a:lnTo>
                <a:lnTo>
                  <a:pt x="395611" y="345645"/>
                </a:lnTo>
                <a:lnTo>
                  <a:pt x="391154" y="339362"/>
                </a:lnTo>
                <a:lnTo>
                  <a:pt x="385581" y="332993"/>
                </a:lnTo>
                <a:lnTo>
                  <a:pt x="378921" y="328058"/>
                </a:lnTo>
                <a:lnTo>
                  <a:pt x="371203" y="326075"/>
                </a:lnTo>
                <a:lnTo>
                  <a:pt x="519522" y="326075"/>
                </a:lnTo>
                <a:lnTo>
                  <a:pt x="500972" y="340753"/>
                </a:lnTo>
                <a:lnTo>
                  <a:pt x="505614" y="348601"/>
                </a:lnTo>
                <a:close/>
              </a:path>
              <a:path w="591185" h="457200">
                <a:moveTo>
                  <a:pt x="569518" y="456648"/>
                </a:moveTo>
                <a:lnTo>
                  <a:pt x="455614" y="456648"/>
                </a:lnTo>
                <a:lnTo>
                  <a:pt x="414833" y="379792"/>
                </a:lnTo>
                <a:lnTo>
                  <a:pt x="524062" y="379792"/>
                </a:lnTo>
                <a:lnTo>
                  <a:pt x="569518" y="456648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82055" y="5903174"/>
            <a:ext cx="219195" cy="220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903" y="6170834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679" y="0"/>
                </a:lnTo>
              </a:path>
            </a:pathLst>
          </a:custGeom>
          <a:ln w="953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903" y="6180365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679" y="0"/>
                </a:lnTo>
              </a:path>
            </a:pathLst>
          </a:custGeom>
          <a:ln w="9530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55052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9530" y="19060"/>
                </a:moveTo>
                <a:lnTo>
                  <a:pt x="0" y="19060"/>
                </a:lnTo>
                <a:lnTo>
                  <a:pt x="0" y="9530"/>
                </a:lnTo>
                <a:lnTo>
                  <a:pt x="9530" y="0"/>
                </a:lnTo>
                <a:lnTo>
                  <a:pt x="9530" y="190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903" y="6166069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0" y="19060"/>
                </a:moveTo>
                <a:lnTo>
                  <a:pt x="0" y="0"/>
                </a:lnTo>
                <a:lnTo>
                  <a:pt x="9530" y="0"/>
                </a:lnTo>
                <a:lnTo>
                  <a:pt x="9530" y="9530"/>
                </a:lnTo>
                <a:lnTo>
                  <a:pt x="0" y="1906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2203" y="6260585"/>
            <a:ext cx="307657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Kia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Ora's </a:t>
            </a:r>
            <a:r>
              <a:rPr dirty="0" sz="850" spc="2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How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I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Learn a</a:t>
            </a:r>
            <a:r>
              <a:rPr dirty="0" sz="850" spc="-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Technology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1184" y="2487168"/>
            <a:ext cx="9354820" cy="1572895"/>
          </a:xfrm>
          <a:prstGeom prst="rect"/>
          <a:solidFill>
            <a:srgbClr val="333333"/>
          </a:solidFill>
        </p:spPr>
        <p:txBody>
          <a:bodyPr wrap="square" lIns="0" tIns="247650" rIns="0" bIns="0" rtlCol="0" vert="horz">
            <a:spAutoFit/>
          </a:bodyPr>
          <a:lstStyle/>
          <a:p>
            <a:pPr marL="987425" marR="248920" indent="-736600">
              <a:lnSpc>
                <a:spcPts val="4130"/>
              </a:lnSpc>
              <a:spcBef>
                <a:spcPts val="1950"/>
              </a:spcBef>
            </a:pP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The RStudio Interface, Setup and a </a:t>
            </a:r>
            <a:r>
              <a:rPr dirty="0" sz="4100">
                <a:solidFill>
                  <a:srgbClr val="FFFFFF"/>
                </a:solidFill>
                <a:latin typeface="Roboto Condensed"/>
                <a:cs typeface="Roboto Condensed"/>
              </a:rPr>
              <a:t>Project-  </a:t>
            </a: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Oriented </a:t>
            </a:r>
            <a:r>
              <a:rPr dirty="0" sz="4100" spc="-20">
                <a:solidFill>
                  <a:srgbClr val="FFFFFF"/>
                </a:solidFill>
                <a:latin typeface="Roboto Condensed"/>
                <a:cs typeface="Roboto Condensed"/>
              </a:rPr>
              <a:t>Workflow </a:t>
            </a: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for </a:t>
            </a:r>
            <a:r>
              <a:rPr dirty="0" sz="4100">
                <a:solidFill>
                  <a:srgbClr val="FFFFFF"/>
                </a:solidFill>
                <a:latin typeface="Roboto Condensed"/>
                <a:cs typeface="Roboto Condensed"/>
              </a:rPr>
              <a:t>your </a:t>
            </a:r>
            <a:r>
              <a:rPr dirty="0" sz="4100" spc="10">
                <a:solidFill>
                  <a:srgbClr val="FFFFFF"/>
                </a:solidFill>
                <a:latin typeface="Roboto Condensed"/>
                <a:cs typeface="Roboto Condensed"/>
              </a:rPr>
              <a:t>Analysis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22863" y="5989319"/>
            <a:ext cx="807720" cy="491490"/>
          </a:xfrm>
          <a:custGeom>
            <a:avLst/>
            <a:gdLst/>
            <a:ahLst/>
            <a:cxnLst/>
            <a:rect l="l" t="t" r="r" b="b"/>
            <a:pathLst>
              <a:path w="807720" h="491489">
                <a:moveTo>
                  <a:pt x="0" y="0"/>
                </a:moveTo>
                <a:lnTo>
                  <a:pt x="807719" y="0"/>
                </a:lnTo>
                <a:lnTo>
                  <a:pt x="807719" y="491248"/>
                </a:lnTo>
                <a:lnTo>
                  <a:pt x="0" y="491248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71207" y="6201021"/>
            <a:ext cx="4210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9 /</a:t>
            </a:r>
            <a:r>
              <a:rPr dirty="0" sz="12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50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3D5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2022-08-23T14:53:45Z</dcterms:created>
  <dcterms:modified xsi:type="dcterms:W3CDTF">2022-08-23T14:53:45Z</dcterms:modified>
</cp:coreProperties>
</file>